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321" r:id="rId3"/>
    <p:sldId id="325" r:id="rId4"/>
    <p:sldId id="334" r:id="rId5"/>
    <p:sldId id="335" r:id="rId6"/>
    <p:sldId id="336" r:id="rId7"/>
    <p:sldId id="341" r:id="rId8"/>
    <p:sldId id="338" r:id="rId9"/>
    <p:sldId id="330" r:id="rId10"/>
    <p:sldId id="339" r:id="rId11"/>
    <p:sldId id="343" r:id="rId12"/>
    <p:sldId id="342" r:id="rId13"/>
    <p:sldId id="306" r:id="rId14"/>
    <p:sldId id="340" r:id="rId15"/>
    <p:sldId id="257" r:id="rId16"/>
    <p:sldId id="265" r:id="rId17"/>
    <p:sldId id="263" r:id="rId18"/>
    <p:sldId id="296" r:id="rId19"/>
    <p:sldId id="299" r:id="rId20"/>
    <p:sldId id="297" r:id="rId21"/>
    <p:sldId id="285" r:id="rId22"/>
    <p:sldId id="266" r:id="rId23"/>
    <p:sldId id="269" r:id="rId24"/>
    <p:sldId id="262" r:id="rId25"/>
    <p:sldId id="300" r:id="rId26"/>
    <p:sldId id="318" r:id="rId27"/>
    <p:sldId id="344" r:id="rId28"/>
    <p:sldId id="310" r:id="rId29"/>
    <p:sldId id="346" r:id="rId30"/>
    <p:sldId id="345" r:id="rId31"/>
    <p:sldId id="348" r:id="rId32"/>
    <p:sldId id="347" r:id="rId33"/>
    <p:sldId id="312" r:id="rId34"/>
    <p:sldId id="280" r:id="rId35"/>
    <p:sldId id="281" r:id="rId36"/>
    <p:sldId id="282" r:id="rId37"/>
    <p:sldId id="283" r:id="rId38"/>
    <p:sldId id="284" r:id="rId39"/>
    <p:sldId id="309" r:id="rId40"/>
    <p:sldId id="316" r:id="rId41"/>
    <p:sldId id="315" r:id="rId42"/>
    <p:sldId id="305" r:id="rId43"/>
    <p:sldId id="317" r:id="rId44"/>
    <p:sldId id="267" r:id="rId45"/>
    <p:sldId id="292" r:id="rId46"/>
    <p:sldId id="301" r:id="rId47"/>
    <p:sldId id="302" r:id="rId48"/>
    <p:sldId id="320" r:id="rId49"/>
    <p:sldId id="308" r:id="rId50"/>
    <p:sldId id="314" r:id="rId51"/>
    <p:sldId id="319" r:id="rId52"/>
    <p:sldId id="276" r:id="rId53"/>
    <p:sldId id="272" r:id="rId54"/>
    <p:sldId id="273" r:id="rId55"/>
    <p:sldId id="25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ng, Keri" initials="WK" lastIdx="1" clrIdx="0">
    <p:extLst>
      <p:ext uri="{19B8F6BF-5375-455C-9EA6-DF929625EA0E}">
        <p15:presenceInfo xmlns:p15="http://schemas.microsoft.com/office/powerpoint/2012/main" userId="S::qtnvkkw@ucl.ac.uk::46971ad4-4a6b-43e5-92ce-150091147a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1"/>
    <p:restoredTop sz="94577"/>
  </p:normalViewPr>
  <p:slideViewPr>
    <p:cSldViewPr snapToGrid="0" snapToObjects="1">
      <p:cViewPr>
        <p:scale>
          <a:sx n="98" d="100"/>
          <a:sy n="98" d="100"/>
        </p:scale>
        <p:origin x="14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eri\COVID\Covid19_Study\Web\blog\stress-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eri\COVID\Covid19_Study\Web\blog\stress-grap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eri\COVID\Covid19_Study\Web\blog\stress-grap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Source of stress (% endorsed, </a:t>
            </a:r>
            <a:r>
              <a:rPr lang="en-US" b="1" i="1" dirty="0"/>
              <a:t>N</a:t>
            </a:r>
            <a:r>
              <a:rPr lang="en-US" b="1" i="1" baseline="-25000" dirty="0"/>
              <a:t>1</a:t>
            </a:r>
            <a:r>
              <a:rPr lang="en-US" b="1" baseline="0" dirty="0"/>
              <a:t> = 1,774</a:t>
            </a:r>
            <a:r>
              <a:rPr lang="en-US" b="1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3700836614173227"/>
          <c:y val="0.14983762440921872"/>
          <c:w val="0.54519996719160102"/>
          <c:h val="0.78327967199691217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5E1F-9C4E-86E6-2FBD3D650FD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1F-9C4E-86E6-2FBD3D650FD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1F-9C4E-86E6-2FBD3D650FD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E1F-9C4E-86E6-2FBD3D650FD5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E1F-9C4E-86E6-2FBD3D650FD5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E1F-9C4E-86E6-2FBD3D650FD5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E1F-9C4E-86E6-2FBD3D650FD5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E1F-9C4E-86E6-2FBD3D650FD5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E1F-9C4E-86E6-2FBD3D650FD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E1F-9C4E-86E6-2FBD3D650FD5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E1F-9C4E-86E6-2FBD3D650FD5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E1F-9C4E-86E6-2FBD3D650FD5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E1F-9C4E-86E6-2FBD3D650FD5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E1F-9C4E-86E6-2FBD3D650FD5}"/>
              </c:ext>
            </c:extLst>
          </c:dPt>
          <c:cat>
            <c:strRef>
              <c:f>Sheet1!$A$14:$A$28</c:f>
              <c:strCache>
                <c:ptCount val="15"/>
                <c:pt idx="0">
                  <c:v>Marriage or romantic relationship</c:v>
                </c:pt>
                <c:pt idx="1">
                  <c:v>Other people not wearing face masks and/or gloves</c:v>
                </c:pt>
                <c:pt idx="2">
                  <c:v>Friends or family living outside your household</c:v>
                </c:pt>
                <c:pt idx="3">
                  <c:v>Job security (e.g., losing your job / unemployment)</c:v>
                </c:pt>
                <c:pt idx="4">
                  <c:v>Catching or becoming seriously ill with COVID-19</c:v>
                </c:pt>
                <c:pt idx="5">
                  <c:v>Finances</c:v>
                </c:pt>
                <c:pt idx="6">
                  <c:v>Physical health</c:v>
                </c:pt>
                <c:pt idx="7">
                  <c:v>Social media &amp; news on COVID-19 (e.g., Twitter, Facebook, Whatsapp)</c:v>
                </c:pt>
                <c:pt idx="8">
                  <c:v>Work</c:v>
                </c:pt>
                <c:pt idx="9">
                  <c:v>Boredom and loneliness</c:v>
                </c:pt>
                <c:pt idx="10">
                  <c:v>Mental health</c:v>
                </c:pt>
                <c:pt idx="11">
                  <c:v>Future plans</c:v>
                </c:pt>
                <c:pt idx="12">
                  <c:v>The uncertainty surrounding COVID-19 (e.g., when it will end, how it is transmitted)</c:v>
                </c:pt>
                <c:pt idx="13">
                  <c:v>Other people not social distancing</c:v>
                </c:pt>
                <c:pt idx="14">
                  <c:v>Government COVID-19 guidelines</c:v>
                </c:pt>
              </c:strCache>
            </c:strRef>
          </c:cat>
          <c:val>
            <c:numRef>
              <c:f>Sheet1!$C$14:$C$27</c:f>
              <c:numCache>
                <c:formatCode>0.00</c:formatCode>
                <c:ptCount val="14"/>
                <c:pt idx="0">
                  <c:v>18.09470124013529</c:v>
                </c:pt>
                <c:pt idx="1">
                  <c:v>21.364148816234501</c:v>
                </c:pt>
                <c:pt idx="2">
                  <c:v>21.364148816234501</c:v>
                </c:pt>
                <c:pt idx="3">
                  <c:v>22.040586245772268</c:v>
                </c:pt>
                <c:pt idx="4">
                  <c:v>22.660653889515221</c:v>
                </c:pt>
                <c:pt idx="5">
                  <c:v>22.829763246899663</c:v>
                </c:pt>
                <c:pt idx="6">
                  <c:v>24.351747463359636</c:v>
                </c:pt>
                <c:pt idx="7">
                  <c:v>25.479143179255921</c:v>
                </c:pt>
                <c:pt idx="8">
                  <c:v>29.875986471251409</c:v>
                </c:pt>
                <c:pt idx="9">
                  <c:v>31.228861330326946</c:v>
                </c:pt>
                <c:pt idx="10">
                  <c:v>34.441939120631346</c:v>
                </c:pt>
                <c:pt idx="11">
                  <c:v>47.688838782412631</c:v>
                </c:pt>
                <c:pt idx="12">
                  <c:v>52.423900789177004</c:v>
                </c:pt>
                <c:pt idx="13">
                  <c:v>53.438556933483653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5E1F-9C4E-86E6-2FBD3D650F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28"/>
        <c:axId val="1788576207"/>
        <c:axId val="1788577839"/>
      </c:barChart>
      <c:catAx>
        <c:axId val="1788576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577839"/>
        <c:crosses val="autoZero"/>
        <c:auto val="1"/>
        <c:lblAlgn val="ctr"/>
        <c:lblOffset val="100"/>
        <c:noMultiLvlLbl val="0"/>
      </c:catAx>
      <c:valAx>
        <c:axId val="1788577839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57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Source of stress (% endorsed, </a:t>
            </a:r>
            <a:r>
              <a:rPr lang="en-US" b="1" i="1" dirty="0"/>
              <a:t>N</a:t>
            </a:r>
            <a:r>
              <a:rPr lang="en-US" b="1" i="1" baseline="-25000" dirty="0"/>
              <a:t>1</a:t>
            </a:r>
            <a:r>
              <a:rPr lang="en-US" b="1" baseline="0" dirty="0"/>
              <a:t> = 1,774, </a:t>
            </a:r>
            <a:r>
              <a:rPr lang="en-US" b="1" i="1" baseline="0" dirty="0"/>
              <a:t>N</a:t>
            </a:r>
            <a:r>
              <a:rPr lang="en-US" b="1" i="1" baseline="-25000" dirty="0"/>
              <a:t>2</a:t>
            </a:r>
            <a:r>
              <a:rPr lang="en-US" b="1" baseline="0" dirty="0"/>
              <a:t> = 964</a:t>
            </a:r>
            <a:r>
              <a:rPr lang="en-US" b="1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AC-2343-85B6-17FF4DBA6FD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AC-2343-85B6-17FF4DBA6FD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AC-2343-85B6-17FF4DBA6FD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0AC-2343-85B6-17FF4DBA6FD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0AC-2343-85B6-17FF4DBA6FDF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0AC-2343-85B6-17FF4DBA6FDF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0AC-2343-85B6-17FF4DBA6FDF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0AC-2343-85B6-17FF4DBA6FDF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0AC-2343-85B6-17FF4DBA6FD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0AC-2343-85B6-17FF4DBA6FDF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0AC-2343-85B6-17FF4DBA6FDF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0AC-2343-85B6-17FF4DBA6FDF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0AC-2343-85B6-17FF4DBA6FDF}"/>
              </c:ext>
            </c:extLst>
          </c:dPt>
          <c:cat>
            <c:strRef>
              <c:f>Sheet1!$A$14:$A$28</c:f>
              <c:strCache>
                <c:ptCount val="15"/>
                <c:pt idx="0">
                  <c:v>Marriage or romantic relationship</c:v>
                </c:pt>
                <c:pt idx="1">
                  <c:v>Other people not wearing face masks and/or gloves</c:v>
                </c:pt>
                <c:pt idx="2">
                  <c:v>Friends or family living outside your household</c:v>
                </c:pt>
                <c:pt idx="3">
                  <c:v>Job security (e.g., losing your job / unemployment)</c:v>
                </c:pt>
                <c:pt idx="4">
                  <c:v>Catching or becoming seriously ill with COVID-19</c:v>
                </c:pt>
                <c:pt idx="5">
                  <c:v>Finances</c:v>
                </c:pt>
                <c:pt idx="6">
                  <c:v>Physical health</c:v>
                </c:pt>
                <c:pt idx="7">
                  <c:v>Social media &amp; news on COVID-19 (e.g., Twitter, Facebook, Whatsapp)</c:v>
                </c:pt>
                <c:pt idx="8">
                  <c:v>Work</c:v>
                </c:pt>
                <c:pt idx="9">
                  <c:v>Boredom and loneliness</c:v>
                </c:pt>
                <c:pt idx="10">
                  <c:v>Mental health</c:v>
                </c:pt>
                <c:pt idx="11">
                  <c:v>Future plans</c:v>
                </c:pt>
                <c:pt idx="12">
                  <c:v>The uncertainty surrounding COVID-19 (e.g., when it will end, how it is transmitted)</c:v>
                </c:pt>
                <c:pt idx="13">
                  <c:v>Other people not social distancing</c:v>
                </c:pt>
                <c:pt idx="14">
                  <c:v>Government COVID-19 guidelines</c:v>
                </c:pt>
              </c:strCache>
            </c:strRef>
          </c:cat>
          <c:val>
            <c:numRef>
              <c:f>Sheet1!$C$14:$C$27</c:f>
              <c:numCache>
                <c:formatCode>0.00</c:formatCode>
                <c:ptCount val="14"/>
                <c:pt idx="0">
                  <c:v>18.09470124013529</c:v>
                </c:pt>
                <c:pt idx="1">
                  <c:v>21.364148816234501</c:v>
                </c:pt>
                <c:pt idx="2">
                  <c:v>21.364148816234501</c:v>
                </c:pt>
                <c:pt idx="3">
                  <c:v>22.040586245772268</c:v>
                </c:pt>
                <c:pt idx="4">
                  <c:v>22.660653889515221</c:v>
                </c:pt>
                <c:pt idx="5">
                  <c:v>22.829763246899663</c:v>
                </c:pt>
                <c:pt idx="6">
                  <c:v>24.351747463359636</c:v>
                </c:pt>
                <c:pt idx="7">
                  <c:v>25.479143179255921</c:v>
                </c:pt>
                <c:pt idx="8">
                  <c:v>29.875986471251409</c:v>
                </c:pt>
                <c:pt idx="9">
                  <c:v>31.228861330326946</c:v>
                </c:pt>
                <c:pt idx="10">
                  <c:v>34.441939120631346</c:v>
                </c:pt>
                <c:pt idx="11">
                  <c:v>47.688838782412631</c:v>
                </c:pt>
                <c:pt idx="12">
                  <c:v>52.423900789177004</c:v>
                </c:pt>
                <c:pt idx="13">
                  <c:v>53.438556933483653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D0AC-2343-85B6-17FF4DBA6FDF}"/>
            </c:ext>
          </c:extLst>
        </c:ser>
        <c:ser>
          <c:idx val="0"/>
          <c:order val="1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Sheet1!$A$14:$A$28</c:f>
              <c:strCache>
                <c:ptCount val="15"/>
                <c:pt idx="0">
                  <c:v>Marriage or romantic relationship</c:v>
                </c:pt>
                <c:pt idx="1">
                  <c:v>Other people not wearing face masks and/or gloves</c:v>
                </c:pt>
                <c:pt idx="2">
                  <c:v>Friends or family living outside your household</c:v>
                </c:pt>
                <c:pt idx="3">
                  <c:v>Job security (e.g., losing your job / unemployment)</c:v>
                </c:pt>
                <c:pt idx="4">
                  <c:v>Catching or becoming seriously ill with COVID-19</c:v>
                </c:pt>
                <c:pt idx="5">
                  <c:v>Finances</c:v>
                </c:pt>
                <c:pt idx="6">
                  <c:v>Physical health</c:v>
                </c:pt>
                <c:pt idx="7">
                  <c:v>Social media &amp; news on COVID-19 (e.g., Twitter, Facebook, Whatsapp)</c:v>
                </c:pt>
                <c:pt idx="8">
                  <c:v>Work</c:v>
                </c:pt>
                <c:pt idx="9">
                  <c:v>Boredom and loneliness</c:v>
                </c:pt>
                <c:pt idx="10">
                  <c:v>Mental health</c:v>
                </c:pt>
                <c:pt idx="11">
                  <c:v>Future plans</c:v>
                </c:pt>
                <c:pt idx="12">
                  <c:v>The uncertainty surrounding COVID-19 (e.g., when it will end, how it is transmitted)</c:v>
                </c:pt>
                <c:pt idx="13">
                  <c:v>Other people not social distancing</c:v>
                </c:pt>
                <c:pt idx="14">
                  <c:v>Government COVID-19 guidelines</c:v>
                </c:pt>
              </c:strCache>
            </c:strRef>
          </c:cat>
          <c:val>
            <c:numRef>
              <c:f>Sheet1!$F$14:$F$28</c:f>
              <c:numCache>
                <c:formatCode>0.00</c:formatCode>
                <c:ptCount val="15"/>
                <c:pt idx="0">
                  <c:v>19.151251360174101</c:v>
                </c:pt>
                <c:pt idx="1">
                  <c:v>50.272034820457023</c:v>
                </c:pt>
                <c:pt idx="2">
                  <c:v>23.286180631120786</c:v>
                </c:pt>
                <c:pt idx="3">
                  <c:v>18.933623503808487</c:v>
                </c:pt>
                <c:pt idx="4">
                  <c:v>22.850924918389552</c:v>
                </c:pt>
                <c:pt idx="5">
                  <c:v>28.073993471164311</c:v>
                </c:pt>
                <c:pt idx="6">
                  <c:v>23.721436343852012</c:v>
                </c:pt>
                <c:pt idx="7">
                  <c:v>23.286180631120786</c:v>
                </c:pt>
                <c:pt idx="8">
                  <c:v>37.323177366702936</c:v>
                </c:pt>
                <c:pt idx="9">
                  <c:v>30.250272034820458</c:v>
                </c:pt>
                <c:pt idx="10">
                  <c:v>41.240478781284004</c:v>
                </c:pt>
                <c:pt idx="11">
                  <c:v>51.577801958650703</c:v>
                </c:pt>
                <c:pt idx="12">
                  <c:v>56.800870511425458</c:v>
                </c:pt>
                <c:pt idx="13">
                  <c:v>59.194776931447223</c:v>
                </c:pt>
                <c:pt idx="14">
                  <c:v>47.007616974972798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D0AC-2343-85B6-17FF4DBA6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1"/>
        <c:axId val="1788576207"/>
        <c:axId val="1788577839"/>
      </c:barChart>
      <c:catAx>
        <c:axId val="1788576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577839"/>
        <c:crosses val="autoZero"/>
        <c:auto val="1"/>
        <c:lblAlgn val="ctr"/>
        <c:lblOffset val="100"/>
        <c:noMultiLvlLbl val="0"/>
      </c:catAx>
      <c:valAx>
        <c:axId val="1788577839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57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Source of stress (% endorsed, </a:t>
            </a:r>
            <a:r>
              <a:rPr lang="en-US" b="1" i="1" dirty="0"/>
              <a:t>N</a:t>
            </a:r>
            <a:r>
              <a:rPr lang="en-US" b="1" i="1" baseline="-25000" dirty="0"/>
              <a:t>1</a:t>
            </a:r>
            <a:r>
              <a:rPr lang="en-US" b="1" baseline="0" dirty="0"/>
              <a:t> = 1,774, </a:t>
            </a:r>
            <a:r>
              <a:rPr lang="en-US" b="1" i="1" baseline="0" dirty="0"/>
              <a:t>N</a:t>
            </a:r>
            <a:r>
              <a:rPr lang="en-US" b="1" i="1" baseline="-25000" dirty="0"/>
              <a:t>2</a:t>
            </a:r>
            <a:r>
              <a:rPr lang="en-US" b="1" baseline="0" dirty="0"/>
              <a:t> = 964</a:t>
            </a:r>
            <a:r>
              <a:rPr lang="en-US" b="1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AC-2343-85B6-17FF4DBA6FD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AC-2343-85B6-17FF4DBA6FD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AC-2343-85B6-17FF4DBA6FD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0AC-2343-85B6-17FF4DBA6FD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0AC-2343-85B6-17FF4DBA6FDF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0AC-2343-85B6-17FF4DBA6FDF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0AC-2343-85B6-17FF4DBA6FDF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0AC-2343-85B6-17FF4DBA6FDF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0AC-2343-85B6-17FF4DBA6FD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0AC-2343-85B6-17FF4DBA6FDF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0AC-2343-85B6-17FF4DBA6FDF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0AC-2343-85B6-17FF4DBA6FDF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0AC-2343-85B6-17FF4DBA6FDF}"/>
              </c:ext>
            </c:extLst>
          </c:dPt>
          <c:cat>
            <c:strRef>
              <c:f>Sheet1!$A$14:$A$28</c:f>
              <c:strCache>
                <c:ptCount val="15"/>
                <c:pt idx="0">
                  <c:v>Marriage or romantic relationship</c:v>
                </c:pt>
                <c:pt idx="1">
                  <c:v>Other people not wearing face masks and/or gloves</c:v>
                </c:pt>
                <c:pt idx="2">
                  <c:v>Friends or family living outside your household</c:v>
                </c:pt>
                <c:pt idx="3">
                  <c:v>Job security (e.g., losing your job / unemployment)</c:v>
                </c:pt>
                <c:pt idx="4">
                  <c:v>Catching or becoming seriously ill with COVID-19</c:v>
                </c:pt>
                <c:pt idx="5">
                  <c:v>Finances</c:v>
                </c:pt>
                <c:pt idx="6">
                  <c:v>Physical health</c:v>
                </c:pt>
                <c:pt idx="7">
                  <c:v>Social media &amp; news on COVID-19 (e.g., Twitter, Facebook, Whatsapp)</c:v>
                </c:pt>
                <c:pt idx="8">
                  <c:v>Work</c:v>
                </c:pt>
                <c:pt idx="9">
                  <c:v>Boredom and loneliness</c:v>
                </c:pt>
                <c:pt idx="10">
                  <c:v>Mental health</c:v>
                </c:pt>
                <c:pt idx="11">
                  <c:v>Future plans</c:v>
                </c:pt>
                <c:pt idx="12">
                  <c:v>The uncertainty surrounding COVID-19 (e.g., when it will end, how it is transmitted)</c:v>
                </c:pt>
                <c:pt idx="13">
                  <c:v>Other people not social distancing</c:v>
                </c:pt>
                <c:pt idx="14">
                  <c:v>Government COVID-19 guidelines</c:v>
                </c:pt>
              </c:strCache>
            </c:strRef>
          </c:cat>
          <c:val>
            <c:numRef>
              <c:f>Sheet1!$C$14:$C$27</c:f>
              <c:numCache>
                <c:formatCode>0.00</c:formatCode>
                <c:ptCount val="14"/>
                <c:pt idx="0">
                  <c:v>18.09470124013529</c:v>
                </c:pt>
                <c:pt idx="1">
                  <c:v>21.364148816234501</c:v>
                </c:pt>
                <c:pt idx="2">
                  <c:v>21.364148816234501</c:v>
                </c:pt>
                <c:pt idx="3">
                  <c:v>22.040586245772268</c:v>
                </c:pt>
                <c:pt idx="4">
                  <c:v>22.660653889515221</c:v>
                </c:pt>
                <c:pt idx="5">
                  <c:v>22.829763246899663</c:v>
                </c:pt>
                <c:pt idx="6">
                  <c:v>24.351747463359636</c:v>
                </c:pt>
                <c:pt idx="7">
                  <c:v>25.479143179255921</c:v>
                </c:pt>
                <c:pt idx="8">
                  <c:v>29.875986471251409</c:v>
                </c:pt>
                <c:pt idx="9">
                  <c:v>31.228861330326946</c:v>
                </c:pt>
                <c:pt idx="10">
                  <c:v>34.441939120631346</c:v>
                </c:pt>
                <c:pt idx="11">
                  <c:v>47.688838782412631</c:v>
                </c:pt>
                <c:pt idx="12">
                  <c:v>52.423900789177004</c:v>
                </c:pt>
                <c:pt idx="13">
                  <c:v>53.438556933483653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D0AC-2343-85B6-17FF4DBA6FDF}"/>
            </c:ext>
          </c:extLst>
        </c:ser>
        <c:ser>
          <c:idx val="0"/>
          <c:order val="1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Sheet1!$A$14:$A$28</c:f>
              <c:strCache>
                <c:ptCount val="15"/>
                <c:pt idx="0">
                  <c:v>Marriage or romantic relationship</c:v>
                </c:pt>
                <c:pt idx="1">
                  <c:v>Other people not wearing face masks and/or gloves</c:v>
                </c:pt>
                <c:pt idx="2">
                  <c:v>Friends or family living outside your household</c:v>
                </c:pt>
                <c:pt idx="3">
                  <c:v>Job security (e.g., losing your job / unemployment)</c:v>
                </c:pt>
                <c:pt idx="4">
                  <c:v>Catching or becoming seriously ill with COVID-19</c:v>
                </c:pt>
                <c:pt idx="5">
                  <c:v>Finances</c:v>
                </c:pt>
                <c:pt idx="6">
                  <c:v>Physical health</c:v>
                </c:pt>
                <c:pt idx="7">
                  <c:v>Social media &amp; news on COVID-19 (e.g., Twitter, Facebook, Whatsapp)</c:v>
                </c:pt>
                <c:pt idx="8">
                  <c:v>Work</c:v>
                </c:pt>
                <c:pt idx="9">
                  <c:v>Boredom and loneliness</c:v>
                </c:pt>
                <c:pt idx="10">
                  <c:v>Mental health</c:v>
                </c:pt>
                <c:pt idx="11">
                  <c:v>Future plans</c:v>
                </c:pt>
                <c:pt idx="12">
                  <c:v>The uncertainty surrounding COVID-19 (e.g., when it will end, how it is transmitted)</c:v>
                </c:pt>
                <c:pt idx="13">
                  <c:v>Other people not social distancing</c:v>
                </c:pt>
                <c:pt idx="14">
                  <c:v>Government COVID-19 guidelines</c:v>
                </c:pt>
              </c:strCache>
            </c:strRef>
          </c:cat>
          <c:val>
            <c:numRef>
              <c:f>Sheet1!$F$14:$F$28</c:f>
              <c:numCache>
                <c:formatCode>0.00</c:formatCode>
                <c:ptCount val="15"/>
                <c:pt idx="0">
                  <c:v>19.151251360174101</c:v>
                </c:pt>
                <c:pt idx="1">
                  <c:v>50.272034820457023</c:v>
                </c:pt>
                <c:pt idx="2">
                  <c:v>23.286180631120786</c:v>
                </c:pt>
                <c:pt idx="3">
                  <c:v>18.933623503808487</c:v>
                </c:pt>
                <c:pt idx="4">
                  <c:v>22.850924918389552</c:v>
                </c:pt>
                <c:pt idx="5">
                  <c:v>28.073993471164311</c:v>
                </c:pt>
                <c:pt idx="6">
                  <c:v>23.721436343852012</c:v>
                </c:pt>
                <c:pt idx="7">
                  <c:v>23.286180631120786</c:v>
                </c:pt>
                <c:pt idx="8">
                  <c:v>37.323177366702936</c:v>
                </c:pt>
                <c:pt idx="9">
                  <c:v>30.250272034820458</c:v>
                </c:pt>
                <c:pt idx="10">
                  <c:v>41.240478781284004</c:v>
                </c:pt>
                <c:pt idx="11">
                  <c:v>51.577801958650703</c:v>
                </c:pt>
                <c:pt idx="12">
                  <c:v>56.800870511425458</c:v>
                </c:pt>
                <c:pt idx="13">
                  <c:v>59.194776931447223</c:v>
                </c:pt>
                <c:pt idx="14">
                  <c:v>47.007616974972798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D0AC-2343-85B6-17FF4DBA6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1"/>
        <c:axId val="1788576207"/>
        <c:axId val="1788577839"/>
      </c:barChart>
      <c:catAx>
        <c:axId val="1788576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577839"/>
        <c:crosses val="autoZero"/>
        <c:auto val="1"/>
        <c:lblAlgn val="ctr"/>
        <c:lblOffset val="100"/>
        <c:noMultiLvlLbl val="0"/>
      </c:catAx>
      <c:valAx>
        <c:axId val="1788577839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57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767E-051E-2F44-8696-E242C10F193F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0F0FD-C0DE-0946-9157-1958B59DC7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20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covidstudy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covidstudy.com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impact of COVID-19 on mental health continues to be felt around the world even as vaccine rollouts begin to show early signs of success. In this talk, I will present two waves of data the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UCL-Penn Global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collected between April to July 2020 and October 2020 to January 2021. I will give an overview of the study variables and present on several key findings to date. I will discuss the changes to people’s psychological wellbeing from lockdown 1 and subsequent lockdowns, reasons for vaccine hesitancy, levels of social (mis)trust in others, and on-going analyses from the team. Moving beyond the UK perspective, I would like to invite colleagues to join the conversation on the short- and longer-term impacts of COVID-19 on mental health, education, and policy as we consider the findings across various countries. To learn more about the study, please visit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www.GlobalCOVIDStudy.com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0F0FD-C0DE-0946-9157-1958B59DC78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7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C97C2F0B-E050-724A-A1D5-110988B4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3AEF78C6-EDDA-FC40-8DDB-8E6535DF58ED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Data on severe acute respiratory syndrome in Hong Kong, March–June 2003. https://</a:t>
            </a:r>
            <a:r>
              <a:rPr lang="en-GB" altLang="en-US" dirty="0" err="1">
                <a:latin typeface="Arial" panose="020B0604020202020204" pitchFamily="34" charset="0"/>
                <a:ea typeface="msgothic" charset="0"/>
                <a:cs typeface="msgothic" charset="0"/>
              </a:rPr>
              <a:t>jech.bmj.com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/content/57/9/652 </a:t>
            </a:r>
          </a:p>
        </p:txBody>
      </p:sp>
    </p:spTree>
    <p:extLst>
      <p:ext uri="{BB962C8B-B14F-4D97-AF65-F5344CB8AC3E}">
        <p14:creationId xmlns:p14="http://schemas.microsoft.com/office/powerpoint/2010/main" val="3690718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C97C2F0B-E050-724A-A1D5-110988B4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3AEF78C6-EDDA-FC40-8DDB-8E6535DF58E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https://</a:t>
            </a:r>
            <a:r>
              <a:rPr lang="en-GB" altLang="en-US" dirty="0" err="1">
                <a:latin typeface="Arial" panose="020B0604020202020204" pitchFamily="34" charset="0"/>
                <a:ea typeface="msgothic" charset="0"/>
                <a:cs typeface="msgothic" charset="0"/>
              </a:rPr>
              <a:t>www.bbc.co.uk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/news/uk-51768274</a:t>
            </a:r>
          </a:p>
        </p:txBody>
      </p:sp>
    </p:spTree>
    <p:extLst>
      <p:ext uri="{BB962C8B-B14F-4D97-AF65-F5344CB8AC3E}">
        <p14:creationId xmlns:p14="http://schemas.microsoft.com/office/powerpoint/2010/main" val="104718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https://www.medrxiv.org/content/10.1101/2020.11.26.20239103v1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0F0FD-C0DE-0946-9157-1958B59DC78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719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https://www.medrxiv.org/content/10.1101/2020.11.26.20239103v1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0F0FD-C0DE-0946-9157-1958B59DC78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13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/articles/PMC539564/pdf/0960374.pdf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Hung, L. S. (2003). The SARS epidemic in Hong Kong: what lessons have we learned?.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the Royal Society of Medicine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(8), 374-378.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0F0FD-C0DE-0946-9157-1958B59DC78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17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impact of COVID-19 on mental health continues to be felt around the world even as vaccine rollouts begin to show early signs of success. In this talk, I will present two waves of data the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UCL-Penn Global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collected between April to July 2020 and October 2020 to January 2021. I will give an overview of the study variables and present on several key findings to date. I will discuss the changes to people’s psychological wellbeing from lockdown 1 and subsequent lockdowns, reasons for vaccine hesitancy, levels of social (mis)trust in others, and on-going analyses from the team. Moving beyond the UK perspective, I would like to invite colleagues to join the conversation on the short- and longer-term impacts of COVID-19 on mental health, education, and policy as we consider the findings across various countries. To learn more about the study, please visit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www.GlobalCOVIDStudy.com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0F0FD-C0DE-0946-9157-1958B59DC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5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9E79-ACE2-334F-BAE9-BCFB73792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58582-6BA8-EC4C-909C-0080A0BD2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408F2-F43F-8B4E-8BF6-D871DA79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8885D-AAA8-3C49-AF6D-7965BD2A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B5990-5B4B-1045-853B-9A9A9ABD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3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4AD10-5445-E743-9F5F-5C7452BB7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FF4C8-D622-6748-A12B-85D703E7B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B0EC2-BD85-F14C-A285-DA8B10035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77C3B-D108-5940-8716-E7FF84EDD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682AD-A2AC-1F4B-A16A-33F146F3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E24C30-27AA-1243-ADCB-22B51CC9B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18FB1-7531-7241-B40B-026A31B7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4370-D87D-F94A-87E1-169F3AB36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CC399-01F0-CD4D-8073-C9229E45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37B7D-32CE-5341-9C7C-098B278A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3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26540-35C7-1143-84C5-44F504A7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029CE-17E7-EB4C-8084-581776F49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AC419-EF70-DF4A-8BE1-E21F675BF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0E9A8-9D37-9B42-829F-B60658C4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586C7-6934-3B47-8483-1723BA6F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36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FB04-EB19-F14B-A287-0A2C1789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72FE1-54F0-404E-9C7B-4AC730DC7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50FF9-233A-B241-A345-E1779397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1E09B-A2EB-3A4D-9270-85E277B1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3DCB7-F257-6346-9A76-BF8E5F6C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86AC-31FC-1740-922D-791F4BB4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24EC8-52FC-7F46-91B5-8D1A78409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0E947C-5694-764F-99D2-442D6B8DD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A0C3F-94C9-6B42-95DB-9192E9D3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E549A-9F07-D743-8E14-EF4C04B2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65663-6454-A846-92FD-0EEB4F45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67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063E-63FD-7C49-AD09-F18E8C56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C3E78-80DB-884D-8D62-A8D558C5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339AA-8D69-E646-9799-5EBFE3684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6F1FF-C899-4949-8777-E72DCB8FA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43541-89D0-204D-A78C-FFB18C2DD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A65B71-91A6-5B49-83D6-03258E87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F8695-444D-FE45-927E-30ED7057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3F04DD-ECCB-734B-9120-B4D92A4D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4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A9F4-172B-3B4E-A1C9-D517A3BE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2BA86-62C5-A24C-BB70-FACFB989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39479-9FEC-834E-82D5-9332AEDF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02FD5-F628-474B-8046-FCBB5DA3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9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FDAFF0-C7B1-EE47-BC70-5F3D6FD77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CDC5B-EE82-A043-9FE4-2A061DDC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DAE79-BEF4-784A-AC70-F4579727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1917A-7A22-7E41-975C-A80D5BB3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17D20-DE2A-944C-8216-AA6528B6D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CC9C5-5DE2-E845-A9DD-44E31793A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97DC6-0C89-EB42-84DC-33778243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8C3D8-2FAB-3A4D-BFCD-7C5F92D24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EDA2D-5ADC-514A-84CC-473F5CF0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4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6CCDC-33AF-3241-9AB0-9F66E41E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F1C787-B805-634B-A8FC-166A571E6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5F0E7-5D19-734A-BD64-C59C1F840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65219-0E4C-0048-B242-14CA16959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CF5BE-485E-584A-9742-74931E6F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EEDFA-E42C-3B40-83DC-45524169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9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BCA803-2D30-DC42-ABEB-A5CACEB81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4059D-E78B-304A-A440-824B5E524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1B5E6-BA7C-004C-8D5E-6EB775973D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14D0E-BCB3-CE42-B199-ECFD0F656C39}" type="datetimeFigureOut">
              <a:rPr lang="en-US" smtClean="0"/>
              <a:t>2/8/21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8FB58-E4C8-BA4A-A4EC-C560E29B5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F04D1-F689-5349-B570-97F1270A9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F903-1643-694B-8626-73EC7D4DA3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6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g"/><Relationship Id="rId10" Type="http://schemas.openxmlformats.org/officeDocument/2006/relationships/hyperlink" Target="http://www.globalcovidstudy.com/" TargetMode="External"/><Relationship Id="rId4" Type="http://schemas.openxmlformats.org/officeDocument/2006/relationships/image" Target="../media/image2.png"/><Relationship Id="rId9" Type="http://schemas.openxmlformats.org/officeDocument/2006/relationships/hyperlink" Target="mailto:Keri.wong@ucl.ac.uk" TargetMode="External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3" Type="http://schemas.openxmlformats.org/officeDocument/2006/relationships/image" Target="../media/image26.jpg"/><Relationship Id="rId21" Type="http://schemas.openxmlformats.org/officeDocument/2006/relationships/image" Target="../media/image44.jpe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5" Type="http://schemas.microsoft.com/office/2007/relationships/hdphoto" Target="../media/hdphoto3.wdp"/><Relationship Id="rId2" Type="http://schemas.openxmlformats.org/officeDocument/2006/relationships/image" Target="../media/image25.jpg"/><Relationship Id="rId16" Type="http://schemas.openxmlformats.org/officeDocument/2006/relationships/image" Target="../media/image39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eg"/><Relationship Id="rId24" Type="http://schemas.openxmlformats.org/officeDocument/2006/relationships/image" Target="../media/image9.png"/><Relationship Id="rId5" Type="http://schemas.openxmlformats.org/officeDocument/2006/relationships/image" Target="../media/image28.jpeg"/><Relationship Id="rId15" Type="http://schemas.openxmlformats.org/officeDocument/2006/relationships/image" Target="../media/image38.jpg"/><Relationship Id="rId23" Type="http://schemas.openxmlformats.org/officeDocument/2006/relationships/image" Target="../media/image8.pn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37.jpg"/><Relationship Id="rId2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oxhejMMlY8?feature=oembed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hyperlink" Target="https://www.medrxiv.org/content/10.1101/2020.11.26.20239103v1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sf.io/h6s72/?show=revisio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7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microsoft.com/office/2007/relationships/hdphoto" Target="../media/hdphoto4.wdp"/><Relationship Id="rId15" Type="http://schemas.openxmlformats.org/officeDocument/2006/relationships/image" Target="../media/image78.png"/><Relationship Id="rId10" Type="http://schemas.openxmlformats.org/officeDocument/2006/relationships/image" Target="../media/image73.jpeg"/><Relationship Id="rId19" Type="http://schemas.openxmlformats.org/officeDocument/2006/relationships/image" Target="../media/image82.png"/><Relationship Id="rId4" Type="http://schemas.openxmlformats.org/officeDocument/2006/relationships/image" Target="../media/image9.png"/><Relationship Id="rId9" Type="http://schemas.openxmlformats.org/officeDocument/2006/relationships/image" Target="../media/image72.jpeg"/><Relationship Id="rId1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hyperlink" Target="https://mfr.de-1.osf.io/render?url=https://osf.io/x96ck/?direct%26mode=render%26action=download%26mode=render" TargetMode="External"/><Relationship Id="rId3" Type="http://schemas.openxmlformats.org/officeDocument/2006/relationships/image" Target="../media/image8.png"/><Relationship Id="rId21" Type="http://schemas.openxmlformats.org/officeDocument/2006/relationships/hyperlink" Target="https://blogs.ucl.ac.uk/ioe/2020/06/09/if-covid-19-is-here-to-stay-how-will-it-affect-our-mental-health-and-trust-in-others/" TargetMode="Externa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hyperlink" Target="https://vimeo.com/447671791" TargetMode="External"/><Relationship Id="rId2" Type="http://schemas.openxmlformats.org/officeDocument/2006/relationships/image" Target="../media/image7.png"/><Relationship Id="rId16" Type="http://schemas.openxmlformats.org/officeDocument/2006/relationships/image" Target="../media/image79.png"/><Relationship Id="rId20" Type="http://schemas.openxmlformats.org/officeDocument/2006/relationships/hyperlink" Target="https://blogs.ucl.ac.uk/ioe/tag/covid-19-vacci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hyperlink" Target="https://www.youtube.com/watch?v=soxhejMMlY8&amp;feature=emb_title" TargetMode="External"/><Relationship Id="rId5" Type="http://schemas.microsoft.com/office/2007/relationships/hdphoto" Target="../media/hdphoto4.wdp"/><Relationship Id="rId15" Type="http://schemas.openxmlformats.org/officeDocument/2006/relationships/image" Target="../media/image78.png"/><Relationship Id="rId23" Type="http://schemas.openxmlformats.org/officeDocument/2006/relationships/hyperlink" Target="https://www.youtube.com/watch?v=S_jao3hKN0Y&amp;feature=emb_title" TargetMode="External"/><Relationship Id="rId28" Type="http://schemas.openxmlformats.org/officeDocument/2006/relationships/hyperlink" Target="https://osf.io/fe8q7/" TargetMode="External"/><Relationship Id="rId10" Type="http://schemas.openxmlformats.org/officeDocument/2006/relationships/image" Target="../media/image73.jpeg"/><Relationship Id="rId19" Type="http://schemas.openxmlformats.org/officeDocument/2006/relationships/hyperlink" Target="https://soundcloud.com/ioelondon/effects-covid19-mental-physical-health-social-trust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72.jpeg"/><Relationship Id="rId14" Type="http://schemas.openxmlformats.org/officeDocument/2006/relationships/image" Target="../media/image77.png"/><Relationship Id="rId22" Type="http://schemas.openxmlformats.org/officeDocument/2006/relationships/hyperlink" Target="https://www.chinadailyhk.com/article/151377#Striking-a-chord-of-empathy" TargetMode="External"/><Relationship Id="rId27" Type="http://schemas.openxmlformats.org/officeDocument/2006/relationships/hyperlink" Target="https://doi.org/10.1101/2020.11.26.20239103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g"/><Relationship Id="rId10" Type="http://schemas.openxmlformats.org/officeDocument/2006/relationships/hyperlink" Target="http://www.globalcovidstudy.com/" TargetMode="External"/><Relationship Id="rId4" Type="http://schemas.openxmlformats.org/officeDocument/2006/relationships/image" Target="../media/image2.png"/><Relationship Id="rId9" Type="http://schemas.openxmlformats.org/officeDocument/2006/relationships/hyperlink" Target="mailto:Keri.wong@ucl.ac.uk" TargetMode="External"/><Relationship Id="rId1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www.covidsocialstudy.org/" TargetMode="Externa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hyperlink" Target="http://www.globalcovidstud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vrc.crim.cam.ac.uk/covid-19-research" TargetMode="External"/><Relationship Id="rId11" Type="http://schemas.openxmlformats.org/officeDocument/2006/relationships/image" Target="../media/image88.png"/><Relationship Id="rId5" Type="http://schemas.openxmlformats.org/officeDocument/2006/relationships/hyperlink" Target="https://www.specialneedscovid.org/" TargetMode="External"/><Relationship Id="rId10" Type="http://schemas.openxmlformats.org/officeDocument/2006/relationships/image" Target="../media/image87.jpeg"/><Relationship Id="rId4" Type="http://schemas.openxmlformats.org/officeDocument/2006/relationships/hyperlink" Target="https://www.ucl.ac.uk/ioe/departments-and-centres/centres/centre-inclusive-education/homeschooling-children-send" TargetMode="External"/><Relationship Id="rId9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Content Placeholder 6" descr="A picture containing food&#10;&#10;Description automatically generated">
            <a:extLst>
              <a:ext uri="{FF2B5EF4-FFF2-40B4-BE49-F238E27FC236}">
                <a16:creationId xmlns:a16="http://schemas.microsoft.com/office/drawing/2014/main" id="{F13EA827-E866-A044-8009-FABCC8EBF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4268" t="7501" r="14892" b="16092"/>
          <a:stretch/>
        </p:blipFill>
        <p:spPr>
          <a:xfrm>
            <a:off x="613800" y="1677388"/>
            <a:ext cx="10873350" cy="3417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7AADD-1A26-814D-B5BB-EBE6367EB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638" y="3092345"/>
            <a:ext cx="10515595" cy="1714318"/>
          </a:xfrm>
          <a:solidFill>
            <a:schemeClr val="tx1">
              <a:alpha val="93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Lockdown 3.0: </a:t>
            </a:r>
            <a:b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Findings from the UCL-Penn Global COVID Mental Health Study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D71AD0-B725-4447-B0F8-1D3B80B31768}"/>
              </a:ext>
            </a:extLst>
          </p:cNvPr>
          <p:cNvGrpSpPr/>
          <p:nvPr/>
        </p:nvGrpSpPr>
        <p:grpSpPr>
          <a:xfrm>
            <a:off x="443174" y="317433"/>
            <a:ext cx="11201446" cy="1197264"/>
            <a:chOff x="690770" y="1056244"/>
            <a:chExt cx="11201446" cy="1197264"/>
          </a:xfrm>
        </p:grpSpPr>
        <p:pic>
          <p:nvPicPr>
            <p:cNvPr id="21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EB8F57F4-7386-D047-97F1-8D58EF709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770" y="1056244"/>
              <a:ext cx="2251332" cy="1097524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0625B16C-3CC9-6947-AF31-FBAF9AD2D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0896" y="1173809"/>
              <a:ext cx="2251332" cy="962444"/>
            </a:xfrm>
            <a:prstGeom prst="rect">
              <a:avLst/>
            </a:prstGeom>
          </p:spPr>
        </p:pic>
        <p:pic>
          <p:nvPicPr>
            <p:cNvPr id="19" name="Picture 18" descr="Logo, company name&#10;&#10;Description automatically generated">
              <a:extLst>
                <a:ext uri="{FF2B5EF4-FFF2-40B4-BE49-F238E27FC236}">
                  <a16:creationId xmlns:a16="http://schemas.microsoft.com/office/drawing/2014/main" id="{BB25C059-8D1E-9644-B866-1E291E1E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7285" y="1274964"/>
              <a:ext cx="2251332" cy="917417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1C65A58C-EAAD-7941-8607-9324CDDE9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4881" y="1333578"/>
              <a:ext cx="2251332" cy="808440"/>
            </a:xfrm>
            <a:prstGeom prst="rect">
              <a:avLst/>
            </a:prstGeom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E74819BE-0EA8-AC48-9703-7F41C3D7C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62477" y="1213835"/>
              <a:ext cx="1329739" cy="1039673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2C00C54E-582F-644E-BFEB-2EAC8759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191" y="5105306"/>
            <a:ext cx="10515595" cy="14930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dirty="0"/>
              <a:t>Dr Keri Wong</a:t>
            </a:r>
          </a:p>
          <a:p>
            <a:r>
              <a:rPr lang="en-US" sz="1800" dirty="0">
                <a:solidFill>
                  <a:srgbClr val="0432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keri.wong@ucl.ac.uk</a:t>
            </a:r>
            <a:r>
              <a:rPr lang="en-US" sz="1800" dirty="0">
                <a:solidFill>
                  <a:srgbClr val="0432FF"/>
                </a:solidFill>
              </a:rPr>
              <a:t> </a:t>
            </a:r>
            <a:r>
              <a:rPr lang="en-US" sz="1800" dirty="0"/>
              <a:t>|</a:t>
            </a:r>
            <a:r>
              <a:rPr lang="en-US" sz="1800" dirty="0">
                <a:solidFill>
                  <a:srgbClr val="0432FF"/>
                </a:solidFill>
              </a:rPr>
              <a:t>     </a:t>
            </a:r>
            <a:r>
              <a:rPr lang="en-US" sz="1800" dirty="0"/>
              <a:t>@DrKeriWong</a:t>
            </a:r>
          </a:p>
          <a:p>
            <a:pPr marL="3341688" algn="l"/>
            <a:r>
              <a:rPr lang="en-US" sz="1600" dirty="0">
                <a:solidFill>
                  <a:schemeClr val="accent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GlobalCOVIDStudy.com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dirty="0"/>
              <a:t>|            @GlobalC19Study           </a:t>
            </a:r>
            <a:r>
              <a:rPr lang="en-US" sz="1600" dirty="0" err="1"/>
              <a:t>osf.io</a:t>
            </a:r>
            <a:r>
              <a:rPr lang="en-US" sz="1600" dirty="0"/>
              <a:t>/fe8q7/</a:t>
            </a:r>
          </a:p>
          <a:p>
            <a:pPr marL="3822700" algn="l"/>
            <a:r>
              <a:rPr lang="en-US" sz="1600" dirty="0"/>
              <a:t>9</a:t>
            </a:r>
            <a:r>
              <a:rPr lang="en-US" sz="1600" baseline="30000" dirty="0"/>
              <a:t>th</a:t>
            </a:r>
            <a:r>
              <a:rPr lang="en-US" sz="1600" dirty="0"/>
              <a:t> February 2021 | 12-1pm</a:t>
            </a:r>
          </a:p>
        </p:txBody>
      </p:sp>
      <p:pic>
        <p:nvPicPr>
          <p:cNvPr id="16" name="Picture 2" descr="Twitter Logo transparent PNG - StickPNG">
            <a:extLst>
              <a:ext uri="{FF2B5EF4-FFF2-40B4-BE49-F238E27FC236}">
                <a16:creationId xmlns:a16="http://schemas.microsoft.com/office/drawing/2014/main" id="{612CA503-FBCF-584A-870E-40BFEB2F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24" y="5515108"/>
            <a:ext cx="351768" cy="3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nstagram Logo transparent PNG - StickPNG">
            <a:extLst>
              <a:ext uri="{FF2B5EF4-FFF2-40B4-BE49-F238E27FC236}">
                <a16:creationId xmlns:a16="http://schemas.microsoft.com/office/drawing/2014/main" id="{1303E1E3-14A1-FE4C-9953-326F6CE6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00" y="5917540"/>
            <a:ext cx="262378" cy="26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osf logo">
            <a:extLst>
              <a:ext uri="{FF2B5EF4-FFF2-40B4-BE49-F238E27FC236}">
                <a16:creationId xmlns:a16="http://schemas.microsoft.com/office/drawing/2014/main" id="{73C47FD0-5471-B347-B73D-CFFCE35A8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3451" r="73333">
                        <a14:foregroundMark x1="31111" y1="44444" x2="32000" y2="55159"/>
                        <a14:foregroundMark x1="38000" y1="28571" x2="42889" y2="36508"/>
                        <a14:foregroundMark x1="48667" y1="29365" x2="48889" y2="15873"/>
                        <a14:foregroundMark x1="57778" y1="37698" x2="63333" y2="34524"/>
                        <a14:foregroundMark x1="62889" y1="55556" x2="70000" y2="55952"/>
                        <a14:foregroundMark x1="56889" y1="64286" x2="59333" y2="71825"/>
                        <a14:foregroundMark x1="50444" y1="76190" x2="50444" y2="86508"/>
                        <a14:foregroundMark x1="42222" y1="64683" x2="35556" y2="71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20432"/>
          <a:stretch/>
        </p:blipFill>
        <p:spPr bwMode="auto">
          <a:xfrm>
            <a:off x="8484445" y="5866876"/>
            <a:ext cx="368021" cy="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witter Logo transparent PNG - StickPNG">
            <a:extLst>
              <a:ext uri="{FF2B5EF4-FFF2-40B4-BE49-F238E27FC236}">
                <a16:creationId xmlns:a16="http://schemas.microsoft.com/office/drawing/2014/main" id="{EFD9EE16-BA72-3E40-A6C4-5C1F824F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07" y="5855766"/>
            <a:ext cx="351768" cy="3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8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CD76F1C-D621-9C41-A19B-956F71CA8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955138"/>
            <a:ext cx="8337550" cy="523357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D8AFBC2-B465-DC43-B5C9-5F88E73B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793" y="3989070"/>
            <a:ext cx="1514808" cy="6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021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080A8-E7D5-CB47-97A7-0E3F43A5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/>
              <a:t>Aims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AE86C-84B4-2648-8962-5E7F81A52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Share study findings and resources for collaboration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Present study findings and on-going work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Discussion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921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B127E-2C79-2644-BCBE-6608C7A4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02"/>
            <a:ext cx="12215846" cy="699247"/>
          </a:xfr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25425"/>
            <a:r>
              <a:rPr lang="en-US" sz="4000" b="1" dirty="0" err="1"/>
              <a:t>GlobalCOVIDStudy.com</a:t>
            </a:r>
            <a:endParaRPr lang="en-US" sz="2000" b="1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1F345B-12D9-3744-B8BA-21DBF36AFC54}"/>
              </a:ext>
            </a:extLst>
          </p:cNvPr>
          <p:cNvGrpSpPr/>
          <p:nvPr/>
        </p:nvGrpSpPr>
        <p:grpSpPr>
          <a:xfrm>
            <a:off x="240005" y="835528"/>
            <a:ext cx="11281686" cy="5586145"/>
            <a:chOff x="453632" y="477007"/>
            <a:chExt cx="11281686" cy="5586145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EB8CB76-98C5-3F45-8FDB-AAA0E6EB6ECA}"/>
                </a:ext>
              </a:extLst>
            </p:cNvPr>
            <p:cNvSpPr txBox="1">
              <a:spLocks/>
            </p:cNvSpPr>
            <p:nvPr/>
          </p:nvSpPr>
          <p:spPr>
            <a:xfrm>
              <a:off x="2346960" y="1825625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277B625-6C40-B649-B97B-FF63F01D1D37}"/>
                </a:ext>
              </a:extLst>
            </p:cNvPr>
            <p:cNvSpPr txBox="1"/>
            <p:nvPr/>
          </p:nvSpPr>
          <p:spPr>
            <a:xfrm>
              <a:off x="453632" y="477007"/>
              <a:ext cx="11281686" cy="55861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30-minute Online Survey (8 languages)</a:t>
              </a:r>
            </a:p>
            <a:p>
              <a:endParaRPr lang="en-US" sz="2500" dirty="0"/>
            </a:p>
            <a:p>
              <a:r>
                <a:rPr lang="en-US" sz="2500" b="1" dirty="0"/>
                <a:t>Timeline				</a:t>
              </a:r>
              <a:endParaRPr lang="en-US" sz="2500" dirty="0"/>
            </a:p>
            <a:p>
              <a:endParaRPr lang="en-US" sz="2500" b="1" dirty="0"/>
            </a:p>
            <a:p>
              <a:r>
                <a:rPr lang="en-US" sz="2500" dirty="0"/>
                <a:t>Wave 1: 17 April – 14 July		   </a:t>
              </a:r>
            </a:p>
            <a:p>
              <a:r>
                <a:rPr lang="en-US" sz="2500" dirty="0"/>
                <a:t>Wave 2: 17 October – 31 January                </a:t>
              </a:r>
            </a:p>
            <a:p>
              <a:r>
                <a:rPr lang="en-US" sz="2500" dirty="0">
                  <a:solidFill>
                    <a:schemeClr val="bg1">
                      <a:lumMod val="65000"/>
                    </a:schemeClr>
                  </a:solidFill>
                </a:rPr>
                <a:t>Wave 3: 17 April – mid-July 2021</a:t>
              </a:r>
            </a:p>
            <a:p>
              <a:endParaRPr lang="en-US" sz="2500" dirty="0"/>
            </a:p>
            <a:p>
              <a:endParaRPr lang="en-US" sz="2500" dirty="0"/>
            </a:p>
            <a:p>
              <a:r>
                <a:rPr lang="en-US" sz="2500" b="1" dirty="0"/>
                <a:t>Study variables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US" sz="2500" dirty="0"/>
                <a:t>Background variables, occupation, living/green space access, home environment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US" sz="2500" dirty="0"/>
                <a:t>Mental health: Anxiety, depression, aggression, sleep, stress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US" sz="2500" dirty="0"/>
                <a:t>Pre-/post-COVID: Exercise, alcohol consumption, substance use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US" sz="2500" dirty="0"/>
                <a:t>Relationships, trust, empathy, relational conflict, parenting, loneliness, stress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38E46-5633-CE45-A52F-3A89146B0398}"/>
              </a:ext>
            </a:extLst>
          </p:cNvPr>
          <p:cNvGrpSpPr/>
          <p:nvPr/>
        </p:nvGrpSpPr>
        <p:grpSpPr>
          <a:xfrm>
            <a:off x="7042033" y="96506"/>
            <a:ext cx="5023297" cy="533400"/>
            <a:chOff x="7042033" y="96506"/>
            <a:chExt cx="5023297" cy="5334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EB608E-C231-FC44-9999-28A4F23C8F2F}"/>
                </a:ext>
              </a:extLst>
            </p:cNvPr>
            <p:cNvGrpSpPr/>
            <p:nvPr/>
          </p:nvGrpSpPr>
          <p:grpSpPr>
            <a:xfrm>
              <a:off x="7042033" y="96506"/>
              <a:ext cx="891729" cy="533400"/>
              <a:chOff x="8010221" y="6279685"/>
              <a:chExt cx="891729" cy="533400"/>
            </a:xfrm>
          </p:grpSpPr>
          <p:pic>
            <p:nvPicPr>
              <p:cNvPr id="29" name="Picture 2" descr="Twitter Logo transparent PNG - StickPNG">
                <a:extLst>
                  <a:ext uri="{FF2B5EF4-FFF2-40B4-BE49-F238E27FC236}">
                    <a16:creationId xmlns:a16="http://schemas.microsoft.com/office/drawing/2014/main" id="{C306101B-183D-DE49-912D-E22400616C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8550" y="6279685"/>
                <a:ext cx="533400" cy="533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Instagram Logo transparent PNG - StickPNG">
                <a:extLst>
                  <a:ext uri="{FF2B5EF4-FFF2-40B4-BE49-F238E27FC236}">
                    <a16:creationId xmlns:a16="http://schemas.microsoft.com/office/drawing/2014/main" id="{A72133DE-8DB9-3745-9B43-B0E42FA56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0221" y="6343637"/>
                <a:ext cx="398669" cy="398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3A228-1ED0-C44F-BB2A-F63FFEF2BD98}"/>
                </a:ext>
              </a:extLst>
            </p:cNvPr>
            <p:cNvSpPr txBox="1"/>
            <p:nvPr/>
          </p:nvSpPr>
          <p:spPr>
            <a:xfrm>
              <a:off x="7783246" y="201239"/>
              <a:ext cx="4282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@GlobalC19Study 		</a:t>
              </a:r>
              <a:r>
                <a:rPr lang="en-US" b="1" dirty="0" err="1"/>
                <a:t>osf.io</a:t>
              </a:r>
              <a:r>
                <a:rPr lang="en-US" b="1" dirty="0"/>
                <a:t>/fe8q7/</a:t>
              </a:r>
            </a:p>
          </p:txBody>
        </p:sp>
        <p:pic>
          <p:nvPicPr>
            <p:cNvPr id="27" name="Picture 2" descr="Image result for osf logo">
              <a:extLst>
                <a:ext uri="{FF2B5EF4-FFF2-40B4-BE49-F238E27FC236}">
                  <a16:creationId xmlns:a16="http://schemas.microsoft.com/office/drawing/2014/main" id="{1AC395B6-C75F-AE4A-BEC1-85D5A3B73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3451" r="73333">
                          <a14:foregroundMark x1="31111" y1="44444" x2="32000" y2="55159"/>
                          <a14:foregroundMark x1="38000" y1="28571" x2="42889" y2="36508"/>
                          <a14:foregroundMark x1="48667" y1="29365" x2="48889" y2="15873"/>
                          <a14:foregroundMark x1="57778" y1="37698" x2="63333" y2="34524"/>
                          <a14:foregroundMark x1="62889" y1="55556" x2="70000" y2="55952"/>
                          <a14:foregroundMark x1="56889" y1="64286" x2="59333" y2="71825"/>
                          <a14:foregroundMark x1="50444" y1="76190" x2="50444" y2="86508"/>
                          <a14:foregroundMark x1="42222" y1="64683" x2="35556" y2="71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6" r="20432"/>
            <a:stretch/>
          </p:blipFill>
          <p:spPr bwMode="auto">
            <a:xfrm>
              <a:off x="10124116" y="160458"/>
              <a:ext cx="451219" cy="40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8632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B127E-2C79-2644-BCBE-6608C7A4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02"/>
            <a:ext cx="12215846" cy="699247"/>
          </a:xfr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25425"/>
            <a:r>
              <a:rPr lang="en-US" sz="4000" b="1" dirty="0"/>
              <a:t>GlobalCOVIDStudy.com  	</a:t>
            </a:r>
            <a:endParaRPr lang="en-US" sz="20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C6BDC0-B14D-2143-ABFC-B574EE049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145897"/>
              </p:ext>
            </p:extLst>
          </p:nvPr>
        </p:nvGraphicFramePr>
        <p:xfrm>
          <a:off x="261255" y="835528"/>
          <a:ext cx="11804075" cy="54061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41230">
                  <a:extLst>
                    <a:ext uri="{9D8B030D-6E8A-4147-A177-3AD203B41FA5}">
                      <a16:colId xmlns:a16="http://schemas.microsoft.com/office/drawing/2014/main" val="1996841191"/>
                    </a:ext>
                  </a:extLst>
                </a:gridCol>
                <a:gridCol w="6768975">
                  <a:extLst>
                    <a:ext uri="{9D8B030D-6E8A-4147-A177-3AD203B41FA5}">
                      <a16:colId xmlns:a16="http://schemas.microsoft.com/office/drawing/2014/main" val="3447752279"/>
                    </a:ext>
                  </a:extLst>
                </a:gridCol>
                <a:gridCol w="810488">
                  <a:extLst>
                    <a:ext uri="{9D8B030D-6E8A-4147-A177-3AD203B41FA5}">
                      <a16:colId xmlns:a16="http://schemas.microsoft.com/office/drawing/2014/main" val="3739422744"/>
                    </a:ext>
                  </a:extLst>
                </a:gridCol>
                <a:gridCol w="709553">
                  <a:extLst>
                    <a:ext uri="{9D8B030D-6E8A-4147-A177-3AD203B41FA5}">
                      <a16:colId xmlns:a16="http://schemas.microsoft.com/office/drawing/2014/main" val="353107255"/>
                    </a:ext>
                  </a:extLst>
                </a:gridCol>
                <a:gridCol w="832609">
                  <a:extLst>
                    <a:ext uri="{9D8B030D-6E8A-4147-A177-3AD203B41FA5}">
                      <a16:colId xmlns:a16="http://schemas.microsoft.com/office/drawing/2014/main" val="4079697139"/>
                    </a:ext>
                  </a:extLst>
                </a:gridCol>
                <a:gridCol w="734934">
                  <a:extLst>
                    <a:ext uri="{9D8B030D-6E8A-4147-A177-3AD203B41FA5}">
                      <a16:colId xmlns:a16="http://schemas.microsoft.com/office/drawing/2014/main" val="886594090"/>
                    </a:ext>
                  </a:extLst>
                </a:gridCol>
                <a:gridCol w="636666">
                  <a:extLst>
                    <a:ext uri="{9D8B030D-6E8A-4147-A177-3AD203B41FA5}">
                      <a16:colId xmlns:a16="http://schemas.microsoft.com/office/drawing/2014/main" val="3943317744"/>
                    </a:ext>
                  </a:extLst>
                </a:gridCol>
                <a:gridCol w="669620">
                  <a:extLst>
                    <a:ext uri="{9D8B030D-6E8A-4147-A177-3AD203B41FA5}">
                      <a16:colId xmlns:a16="http://schemas.microsoft.com/office/drawing/2014/main" val="1455202012"/>
                    </a:ext>
                  </a:extLst>
                </a:gridCol>
              </a:tblGrid>
              <a:tr h="292628">
                <a:tc rowSpan="2" gridSpan="2">
                  <a:txBody>
                    <a:bodyPr/>
                    <a:lstStyle/>
                    <a:p>
                      <a:r>
                        <a:rPr lang="en-GB" sz="1200" b="1" dirty="0">
                          <a:effectLst/>
                        </a:rPr>
                        <a:t>Questionnaires</a:t>
                      </a:r>
                      <a:endParaRPr lang="en-GB" sz="1200" b="1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Wave 1</a:t>
                      </a:r>
                      <a:r>
                        <a:rPr lang="en-GB" sz="1000" baseline="30000" dirty="0">
                          <a:effectLst/>
                        </a:rPr>
                        <a:t>a</a:t>
                      </a:r>
                      <a:endParaRPr lang="en-GB" sz="1000" dirty="0">
                        <a:effectLst/>
                      </a:endParaRPr>
                    </a:p>
                    <a:p>
                      <a:pPr algn="ctr"/>
                      <a:r>
                        <a:rPr lang="en-GB" sz="1000" dirty="0">
                          <a:effectLst/>
                        </a:rPr>
                        <a:t>17 Apr  – 17 Jul 2020</a:t>
                      </a:r>
                      <a:endParaRPr lang="en-GB" sz="10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Wave 2</a:t>
                      </a:r>
                      <a:r>
                        <a:rPr lang="en-GB" sz="1000" baseline="30000" dirty="0">
                          <a:effectLst/>
                        </a:rPr>
                        <a:t>b</a:t>
                      </a:r>
                      <a:endParaRPr lang="en-GB" sz="1000" dirty="0">
                        <a:effectLst/>
                      </a:endParaRPr>
                    </a:p>
                    <a:p>
                      <a:pPr algn="ctr"/>
                      <a:r>
                        <a:rPr lang="en-GB" sz="1000" dirty="0">
                          <a:effectLst/>
                        </a:rPr>
                        <a:t>17 Oct 2020 – 31 Jan 2021</a:t>
                      </a:r>
                      <a:endParaRPr lang="en-GB" sz="10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Wave 3</a:t>
                      </a:r>
                    </a:p>
                    <a:p>
                      <a:pPr algn="ctr"/>
                      <a:r>
                        <a:rPr lang="en-GB" sz="1000" dirty="0">
                          <a:effectLst/>
                        </a:rPr>
                        <a:t>17 Apr – 31 Jul 2021</a:t>
                      </a:r>
                      <a:endParaRPr lang="en-GB" sz="10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94203"/>
                  </a:ext>
                </a:extLst>
              </a:tr>
              <a:tr h="3114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Adult</a:t>
                      </a:r>
                      <a:endParaRPr lang="en-GB" sz="10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Child</a:t>
                      </a:r>
                      <a:endParaRPr lang="en-GB" sz="10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Adult</a:t>
                      </a:r>
                      <a:endParaRPr lang="en-GB" sz="10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Child</a:t>
                      </a:r>
                      <a:endParaRPr lang="en-GB" sz="10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Adult</a:t>
                      </a:r>
                      <a:endParaRPr lang="en-GB" sz="10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Child</a:t>
                      </a:r>
                      <a:endParaRPr lang="en-GB" sz="10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448385"/>
                  </a:ext>
                </a:extLst>
              </a:tr>
              <a:tr h="46058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Demographics</a:t>
                      </a:r>
                      <a:r>
                        <a:rPr lang="en-GB" sz="1200" dirty="0">
                          <a:effectLst/>
                        </a:rPr>
                        <a:t>  (occupation, income brackets, ethnicity, and ethnic identity (score on 1-10), accommodation, living space (e.g., rooms, access to green space, facilities), family history of health conditions)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9439558"/>
                  </a:ext>
                </a:extLst>
              </a:tr>
              <a:tr h="190005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Living environment </a:t>
                      </a:r>
                      <a:r>
                        <a:rPr lang="en-GB" sz="1200" dirty="0">
                          <a:effectLst/>
                        </a:rPr>
                        <a:t>(CHAOS)</a:t>
                      </a:r>
                      <a:r>
                        <a:rPr lang="en-GB" sz="1200" baseline="30000" dirty="0">
                          <a:effectLst/>
                        </a:rPr>
                        <a:t>8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63544873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3</a:t>
                      </a:r>
                      <a:endParaRPr lang="en-GB" sz="12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BMI</a:t>
                      </a:r>
                      <a:r>
                        <a:rPr lang="en-GB" sz="1200" dirty="0">
                          <a:effectLst/>
                        </a:rPr>
                        <a:t> (height/weight)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7363399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4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Substance Use </a:t>
                      </a:r>
                      <a:r>
                        <a:rPr lang="en-GB" sz="1200" dirty="0">
                          <a:effectLst/>
                        </a:rPr>
                        <a:t>– (Smoking/alcohol/drug use)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5260823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5</a:t>
                      </a:r>
                      <a:endParaRPr lang="en-GB" sz="12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Anxiety</a:t>
                      </a:r>
                      <a:r>
                        <a:rPr lang="en-GB" sz="1200" dirty="0">
                          <a:effectLst/>
                        </a:rPr>
                        <a:t> (GAD-7)</a:t>
                      </a:r>
                      <a:r>
                        <a:rPr lang="en-GB" sz="1200" baseline="30000" dirty="0">
                          <a:effectLst/>
                        </a:rPr>
                        <a:t>13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5659010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6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Depression</a:t>
                      </a:r>
                      <a:r>
                        <a:rPr lang="en-GB" sz="1200" dirty="0">
                          <a:effectLst/>
                        </a:rPr>
                        <a:t> (PHQ-9)</a:t>
                      </a:r>
                      <a:r>
                        <a:rPr lang="en-GB" sz="1200" baseline="30000" dirty="0">
                          <a:effectLst/>
                        </a:rPr>
                        <a:t>6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69466324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7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Schizotypal traits </a:t>
                      </a:r>
                      <a:r>
                        <a:rPr lang="en-GB" sz="1200" dirty="0">
                          <a:effectLst/>
                        </a:rPr>
                        <a:t>(SPQ-B)</a:t>
                      </a:r>
                      <a:r>
                        <a:rPr lang="en-GB" sz="1200" baseline="30000" dirty="0">
                          <a:effectLst/>
                        </a:rPr>
                        <a:t>9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42127477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8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Suspiciousness</a:t>
                      </a:r>
                      <a:r>
                        <a:rPr lang="en-GB" sz="1200" dirty="0">
                          <a:effectLst/>
                        </a:rPr>
                        <a:t> (SMS)</a:t>
                      </a:r>
                      <a:r>
                        <a:rPr lang="en-GB" sz="1200" baseline="30000" dirty="0">
                          <a:effectLst/>
                        </a:rPr>
                        <a:t>14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8249893"/>
                  </a:ext>
                </a:extLst>
              </a:tr>
              <a:tr h="18698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9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Sleep</a:t>
                      </a:r>
                      <a:r>
                        <a:rPr lang="en-GB" sz="1200" dirty="0">
                          <a:effectLst/>
                        </a:rPr>
                        <a:t> ()</a:t>
                      </a:r>
                      <a:r>
                        <a:rPr lang="en-GB" sz="1200" baseline="30000" dirty="0">
                          <a:effectLst/>
                        </a:rPr>
                        <a:t>1-2, 4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28670768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10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Loneliness</a:t>
                      </a:r>
                      <a:r>
                        <a:rPr lang="en-GB" sz="1200" dirty="0">
                          <a:effectLst/>
                        </a:rPr>
                        <a:t> (LQ)</a:t>
                      </a:r>
                      <a:r>
                        <a:rPr lang="en-GB" sz="1200" baseline="30000" dirty="0">
                          <a:effectLst/>
                        </a:rPr>
                        <a:t>12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61040567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11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Empathy</a:t>
                      </a:r>
                      <a:r>
                        <a:rPr lang="en-GB" sz="1200" dirty="0">
                          <a:effectLst/>
                        </a:rPr>
                        <a:t> (CASES)</a:t>
                      </a:r>
                      <a:r>
                        <a:rPr lang="en-GB" sz="1200" baseline="30000" dirty="0">
                          <a:effectLst/>
                        </a:rPr>
                        <a:t>10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66320803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12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Aggression</a:t>
                      </a:r>
                      <a:r>
                        <a:rPr lang="en-GB" sz="1200" dirty="0">
                          <a:effectLst/>
                        </a:rPr>
                        <a:t> (RPQ)</a:t>
                      </a:r>
                      <a:r>
                        <a:rPr lang="en-GB" sz="1200" baseline="30000" dirty="0">
                          <a:effectLst/>
                        </a:rPr>
                        <a:t>11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effectLst/>
                        </a:rPr>
                        <a:t>✔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effectLst/>
                        </a:rPr>
                        <a:t>✔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32440963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13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Physical activity </a:t>
                      </a:r>
                      <a:r>
                        <a:rPr lang="en-GB" sz="1200" dirty="0">
                          <a:effectLst/>
                        </a:rPr>
                        <a:t>(IPAQ-SF,)</a:t>
                      </a:r>
                      <a:r>
                        <a:rPr lang="en-GB" sz="1200" baseline="30000" dirty="0">
                          <a:effectLst/>
                        </a:rPr>
                        <a:t>7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23605663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endParaRPr lang="en-GB" sz="1200" i="1" dirty="0">
                        <a:effectLst/>
                      </a:endParaRPr>
                    </a:p>
                    <a:p>
                      <a:r>
                        <a:rPr lang="en-GB" sz="1200" i="1" dirty="0">
                          <a:effectLst/>
                        </a:rPr>
                        <a:t>Parents only</a:t>
                      </a:r>
                      <a:endParaRPr lang="en-GB" sz="1200" i="1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2046159"/>
                  </a:ext>
                </a:extLst>
              </a:tr>
              <a:tr h="1726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14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Parenting Style </a:t>
                      </a:r>
                      <a:r>
                        <a:rPr lang="en-GB" sz="1200" dirty="0">
                          <a:effectLst/>
                        </a:rPr>
                        <a:t>(PS-8) </a:t>
                      </a:r>
                      <a:r>
                        <a:rPr lang="en-GB" sz="1200" baseline="300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18291889"/>
                  </a:ext>
                </a:extLst>
              </a:tr>
              <a:tr h="34539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15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b="1" dirty="0">
                          <a:effectLst/>
                        </a:rPr>
                        <a:t>Special Educational Needs </a:t>
                      </a:r>
                      <a:r>
                        <a:rPr lang="en-GB" sz="1200" dirty="0">
                          <a:effectLst/>
                        </a:rPr>
                        <a:t>(SEN; Screening question only shown to parents with children aged 4-17 years. Parent reports on child’s age, gender, and any learning difficulties.)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24588204"/>
                  </a:ext>
                </a:extLst>
              </a:tr>
              <a:tr h="1415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16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20129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</a:rPr>
                        <a:t>Strengths &amp; Difficulties Questionnaire </a:t>
                      </a:r>
                      <a:r>
                        <a:rPr lang="en-GB" sz="1200" dirty="0">
                          <a:effectLst/>
                        </a:rPr>
                        <a:t>(SDQ)</a:t>
                      </a:r>
                      <a:r>
                        <a:rPr lang="en-GB" sz="1200" baseline="30000" dirty="0">
                          <a:effectLst/>
                        </a:rPr>
                        <a:t>3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✔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6176942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 </a:t>
                      </a:r>
                    </a:p>
                    <a:p>
                      <a:r>
                        <a:rPr lang="en-GB" sz="1200" b="1" dirty="0">
                          <a:effectLst/>
                        </a:rPr>
                        <a:t>Qualitative</a:t>
                      </a:r>
                      <a:endParaRPr lang="en-GB" sz="1200" dirty="0">
                        <a:effectLst/>
                      </a:endParaRPr>
                    </a:p>
                  </a:txBody>
                  <a:tcPr marL="52060" marR="5206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254456"/>
                  </a:ext>
                </a:extLst>
              </a:tr>
              <a:tr h="14774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17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dirty="0">
                          <a:effectLst/>
                        </a:rPr>
                        <a:t>COVID Worries &amp; Stress (stressors; 8-items; working more than usual, 2-items; perceptions towards government social distancing guidelines)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59467279"/>
                  </a:ext>
                </a:extLst>
              </a:tr>
              <a:tr h="17347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18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1295"/>
                      <a:r>
                        <a:rPr lang="en-GB" sz="1200" dirty="0">
                          <a:effectLst/>
                        </a:rPr>
                        <a:t>COVID (qual): ‘How has lockdown changed your behaviour? What are some positive/negative things that you have experienced during lockdown?</a:t>
                      </a:r>
                      <a:endParaRPr lang="en-GB" sz="12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✔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64359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BBFC37E7-E302-5843-B00C-ADD30B69BEC5}"/>
              </a:ext>
            </a:extLst>
          </p:cNvPr>
          <p:cNvGrpSpPr/>
          <p:nvPr/>
        </p:nvGrpSpPr>
        <p:grpSpPr>
          <a:xfrm>
            <a:off x="7042033" y="96506"/>
            <a:ext cx="5023297" cy="533400"/>
            <a:chOff x="7042033" y="96506"/>
            <a:chExt cx="5023297" cy="5334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E5BEF1E-2AB8-9E4A-B926-8D6351721245}"/>
                </a:ext>
              </a:extLst>
            </p:cNvPr>
            <p:cNvGrpSpPr/>
            <p:nvPr/>
          </p:nvGrpSpPr>
          <p:grpSpPr>
            <a:xfrm>
              <a:off x="7042033" y="96506"/>
              <a:ext cx="891729" cy="533400"/>
              <a:chOff x="8010221" y="6279685"/>
              <a:chExt cx="891729" cy="533400"/>
            </a:xfrm>
          </p:grpSpPr>
          <p:pic>
            <p:nvPicPr>
              <p:cNvPr id="1026" name="Picture 2" descr="Twitter Logo transparent PNG - StickPNG">
                <a:extLst>
                  <a:ext uri="{FF2B5EF4-FFF2-40B4-BE49-F238E27FC236}">
                    <a16:creationId xmlns:a16="http://schemas.microsoft.com/office/drawing/2014/main" id="{79D78441-EAEB-E547-97EE-2B8F5282F8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8550" y="6279685"/>
                <a:ext cx="533400" cy="533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Instagram Logo transparent PNG - StickPNG">
                <a:extLst>
                  <a:ext uri="{FF2B5EF4-FFF2-40B4-BE49-F238E27FC236}">
                    <a16:creationId xmlns:a16="http://schemas.microsoft.com/office/drawing/2014/main" id="{A0554ED6-7B66-7147-8A59-0D6D72AAA5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0221" y="6343637"/>
                <a:ext cx="398669" cy="398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9DAF3D-7B5C-8E4B-9246-D0440694E4B0}"/>
                </a:ext>
              </a:extLst>
            </p:cNvPr>
            <p:cNvSpPr txBox="1"/>
            <p:nvPr/>
          </p:nvSpPr>
          <p:spPr>
            <a:xfrm>
              <a:off x="7783246" y="201239"/>
              <a:ext cx="4282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@GlobalC19Study 		</a:t>
              </a:r>
              <a:r>
                <a:rPr lang="en-US" b="1" dirty="0" err="1"/>
                <a:t>osf.io</a:t>
              </a:r>
              <a:r>
                <a:rPr lang="en-US" b="1" dirty="0"/>
                <a:t>/fe8q7/</a:t>
              </a:r>
            </a:p>
          </p:txBody>
        </p:sp>
        <p:pic>
          <p:nvPicPr>
            <p:cNvPr id="4" name="Picture 2" descr="Image result for osf logo">
              <a:extLst>
                <a:ext uri="{FF2B5EF4-FFF2-40B4-BE49-F238E27FC236}">
                  <a16:creationId xmlns:a16="http://schemas.microsoft.com/office/drawing/2014/main" id="{77ED293D-DF38-AC45-82EC-24AAE9C8D0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3451" r="73333">
                          <a14:foregroundMark x1="31111" y1="44444" x2="32000" y2="55159"/>
                          <a14:foregroundMark x1="38000" y1="28571" x2="42889" y2="36508"/>
                          <a14:foregroundMark x1="48667" y1="29365" x2="48889" y2="15873"/>
                          <a14:foregroundMark x1="57778" y1="37698" x2="63333" y2="34524"/>
                          <a14:foregroundMark x1="62889" y1="55556" x2="70000" y2="55952"/>
                          <a14:foregroundMark x1="56889" y1="64286" x2="59333" y2="71825"/>
                          <a14:foregroundMark x1="50444" y1="76190" x2="50444" y2="86508"/>
                          <a14:foregroundMark x1="42222" y1="64683" x2="35556" y2="71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6" r="20432"/>
            <a:stretch/>
          </p:blipFill>
          <p:spPr bwMode="auto">
            <a:xfrm>
              <a:off x="10124116" y="160458"/>
              <a:ext cx="451219" cy="40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5502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B127E-2C79-2644-BCBE-6608C7A4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02"/>
            <a:ext cx="12215846" cy="699247"/>
          </a:xfr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25425"/>
            <a:r>
              <a:rPr lang="en-US" sz="4000" b="1" dirty="0" err="1"/>
              <a:t>GlobalCOVIDStudy.com</a:t>
            </a:r>
            <a:endParaRPr lang="en-US" sz="2000" b="1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1F345B-12D9-3744-B8BA-21DBF36AFC54}"/>
              </a:ext>
            </a:extLst>
          </p:cNvPr>
          <p:cNvGrpSpPr/>
          <p:nvPr/>
        </p:nvGrpSpPr>
        <p:grpSpPr>
          <a:xfrm>
            <a:off x="240005" y="835528"/>
            <a:ext cx="11281686" cy="3736218"/>
            <a:chOff x="453632" y="477007"/>
            <a:chExt cx="11281686" cy="3736218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EB8CB76-98C5-3F45-8FDB-AAA0E6EB6ECA}"/>
                </a:ext>
              </a:extLst>
            </p:cNvPr>
            <p:cNvSpPr txBox="1">
              <a:spLocks/>
            </p:cNvSpPr>
            <p:nvPr/>
          </p:nvSpPr>
          <p:spPr>
            <a:xfrm>
              <a:off x="2346960" y="1825625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277B625-6C40-B649-B97B-FF63F01D1D37}"/>
                </a:ext>
              </a:extLst>
            </p:cNvPr>
            <p:cNvSpPr txBox="1"/>
            <p:nvPr/>
          </p:nvSpPr>
          <p:spPr>
            <a:xfrm>
              <a:off x="453632" y="477007"/>
              <a:ext cx="11281686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500" b="1" dirty="0"/>
                <a:t>Sample </a:t>
              </a:r>
              <a:r>
                <a:rPr lang="en-US" sz="2500" dirty="0"/>
                <a:t>(18y+)</a:t>
              </a:r>
            </a:p>
            <a:p>
              <a:endParaRPr lang="en-US" sz="2500" b="1" dirty="0"/>
            </a:p>
            <a:p>
              <a:r>
                <a:rPr lang="en-US" sz="2500" dirty="0"/>
                <a:t>W1: 2,276 (</a:t>
              </a:r>
              <a:r>
                <a:rPr lang="en-US" sz="2500" i="1" dirty="0"/>
                <a:t>n</a:t>
              </a:r>
              <a:r>
                <a:rPr lang="en-US" sz="2500" dirty="0"/>
                <a:t> = </a:t>
              </a:r>
              <a:r>
                <a:rPr lang="en-US" sz="2500" b="1" dirty="0"/>
                <a:t>1,829</a:t>
              </a:r>
              <a:r>
                <a:rPr lang="en-US" sz="2500" dirty="0"/>
                <a:t>)</a:t>
              </a:r>
            </a:p>
            <a:p>
              <a:r>
                <a:rPr lang="en-US" sz="2500" dirty="0"/>
                <a:t>W2: </a:t>
              </a:r>
              <a:r>
                <a:rPr lang="en-US" sz="2500" b="1" dirty="0">
                  <a:solidFill>
                    <a:srgbClr val="0432FF"/>
                  </a:solidFill>
                </a:rPr>
                <a:t>1,283</a:t>
              </a:r>
              <a:r>
                <a:rPr lang="en-US" sz="2500" dirty="0"/>
                <a:t> (82%, new = 314) 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4F96F58-4EF4-EC4E-BC93-B536F1469C0D}"/>
                </a:ext>
              </a:extLst>
            </p:cNvPr>
            <p:cNvGrpSpPr/>
            <p:nvPr/>
          </p:nvGrpSpPr>
          <p:grpSpPr>
            <a:xfrm>
              <a:off x="4712519" y="609536"/>
              <a:ext cx="3307844" cy="1050077"/>
              <a:chOff x="4712519" y="609536"/>
              <a:chExt cx="3307844" cy="1050077"/>
            </a:xfrm>
          </p:grpSpPr>
          <p:pic>
            <p:nvPicPr>
              <p:cNvPr id="1030" name="Picture 6" descr="Flag of Greece | Britannica">
                <a:extLst>
                  <a:ext uri="{FF2B5EF4-FFF2-40B4-BE49-F238E27FC236}">
                    <a16:creationId xmlns:a16="http://schemas.microsoft.com/office/drawing/2014/main" id="{FA4AE268-1564-2F40-BACF-4312696245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6809" y="619121"/>
                <a:ext cx="733864" cy="489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Flag of Italy - Wikipedia">
                <a:extLst>
                  <a:ext uri="{FF2B5EF4-FFF2-40B4-BE49-F238E27FC236}">
                    <a16:creationId xmlns:a16="http://schemas.microsoft.com/office/drawing/2014/main" id="{378915AA-38D7-4C45-B533-59EF4951C7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6550" y="609536"/>
                <a:ext cx="769330" cy="5128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Flag of the United Kingdom - Wikipedia">
                <a:extLst>
                  <a:ext uri="{FF2B5EF4-FFF2-40B4-BE49-F238E27FC236}">
                    <a16:creationId xmlns:a16="http://schemas.microsoft.com/office/drawing/2014/main" id="{2732A825-6877-0F4F-AD9F-59EAD18A00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1757" y="619121"/>
                <a:ext cx="769330" cy="489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79DA54B-E117-2043-BEEE-F5191047BCE9}"/>
                  </a:ext>
                </a:extLst>
              </p:cNvPr>
              <p:cNvSpPr txBox="1"/>
              <p:nvPr/>
            </p:nvSpPr>
            <p:spPr>
              <a:xfrm>
                <a:off x="6408837" y="1278682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39.3%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5D8E7FE-DF8B-5348-A5F6-20F8D8810AC5}"/>
                  </a:ext>
                </a:extLst>
              </p:cNvPr>
              <p:cNvSpPr txBox="1"/>
              <p:nvPr/>
            </p:nvSpPr>
            <p:spPr>
              <a:xfrm>
                <a:off x="5619956" y="1285922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9.0%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BE0D90-4E8D-8040-9AD3-FF6B284A2FD7}"/>
                  </a:ext>
                </a:extLst>
              </p:cNvPr>
              <p:cNvSpPr txBox="1"/>
              <p:nvPr/>
            </p:nvSpPr>
            <p:spPr>
              <a:xfrm>
                <a:off x="4712519" y="1288390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11.5%</a:t>
                </a:r>
              </a:p>
            </p:txBody>
          </p:sp>
          <p:pic>
            <p:nvPicPr>
              <p:cNvPr id="1036" name="Picture 12" descr="Flag of the United States - Wikipedia">
                <a:extLst>
                  <a:ext uri="{FF2B5EF4-FFF2-40B4-BE49-F238E27FC236}">
                    <a16:creationId xmlns:a16="http://schemas.microsoft.com/office/drawing/2014/main" id="{AF033CF1-96F9-B347-BBD9-885D2AD8A7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8294" y="619120"/>
                <a:ext cx="732069" cy="489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8386C9A-7CA8-D94B-AE1E-23ED2FEB524B}"/>
                  </a:ext>
                </a:extLst>
              </p:cNvPr>
              <p:cNvSpPr txBox="1"/>
              <p:nvPr/>
            </p:nvSpPr>
            <p:spPr>
              <a:xfrm>
                <a:off x="7223723" y="1290281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11.4%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1A9B394-6498-CF44-B833-1F1635DCD3B4}"/>
                </a:ext>
              </a:extLst>
            </p:cNvPr>
            <p:cNvSpPr txBox="1"/>
            <p:nvPr/>
          </p:nvSpPr>
          <p:spPr>
            <a:xfrm>
              <a:off x="4821298" y="1738110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8.1%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4297E4-CD93-4A4D-8E4B-BD1313E812D5}"/>
                </a:ext>
              </a:extLst>
            </p:cNvPr>
            <p:cNvSpPr txBox="1"/>
            <p:nvPr/>
          </p:nvSpPr>
          <p:spPr>
            <a:xfrm>
              <a:off x="7235404" y="1725983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11.4%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FD81DAF-1978-0245-80A9-4D2444AFF50B}"/>
                </a:ext>
              </a:extLst>
            </p:cNvPr>
            <p:cNvSpPr txBox="1"/>
            <p:nvPr/>
          </p:nvSpPr>
          <p:spPr>
            <a:xfrm>
              <a:off x="6398406" y="173811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44.6%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50A23E8-9342-FE4C-B55D-CC3A53E2E6A3}"/>
                </a:ext>
              </a:extLst>
            </p:cNvPr>
            <p:cNvSpPr txBox="1"/>
            <p:nvPr/>
          </p:nvSpPr>
          <p:spPr>
            <a:xfrm>
              <a:off x="5624012" y="1739430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8.1%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38E46-5633-CE45-A52F-3A89146B0398}"/>
              </a:ext>
            </a:extLst>
          </p:cNvPr>
          <p:cNvGrpSpPr/>
          <p:nvPr/>
        </p:nvGrpSpPr>
        <p:grpSpPr>
          <a:xfrm>
            <a:off x="7042033" y="96506"/>
            <a:ext cx="5023297" cy="533400"/>
            <a:chOff x="7042033" y="96506"/>
            <a:chExt cx="5023297" cy="5334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EB608E-C231-FC44-9999-28A4F23C8F2F}"/>
                </a:ext>
              </a:extLst>
            </p:cNvPr>
            <p:cNvGrpSpPr/>
            <p:nvPr/>
          </p:nvGrpSpPr>
          <p:grpSpPr>
            <a:xfrm>
              <a:off x="7042033" y="96506"/>
              <a:ext cx="891729" cy="533400"/>
              <a:chOff x="8010221" y="6279685"/>
              <a:chExt cx="891729" cy="533400"/>
            </a:xfrm>
          </p:grpSpPr>
          <p:pic>
            <p:nvPicPr>
              <p:cNvPr id="29" name="Picture 2" descr="Twitter Logo transparent PNG - StickPNG">
                <a:extLst>
                  <a:ext uri="{FF2B5EF4-FFF2-40B4-BE49-F238E27FC236}">
                    <a16:creationId xmlns:a16="http://schemas.microsoft.com/office/drawing/2014/main" id="{C306101B-183D-DE49-912D-E22400616C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8550" y="6279685"/>
                <a:ext cx="533400" cy="533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Instagram Logo transparent PNG - StickPNG">
                <a:extLst>
                  <a:ext uri="{FF2B5EF4-FFF2-40B4-BE49-F238E27FC236}">
                    <a16:creationId xmlns:a16="http://schemas.microsoft.com/office/drawing/2014/main" id="{A72133DE-8DB9-3745-9B43-B0E42FA56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0221" y="6343637"/>
                <a:ext cx="398669" cy="398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3A228-1ED0-C44F-BB2A-F63FFEF2BD98}"/>
                </a:ext>
              </a:extLst>
            </p:cNvPr>
            <p:cNvSpPr txBox="1"/>
            <p:nvPr/>
          </p:nvSpPr>
          <p:spPr>
            <a:xfrm>
              <a:off x="7783246" y="201239"/>
              <a:ext cx="4282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@GlobalC19Study 		</a:t>
              </a:r>
              <a:r>
                <a:rPr lang="en-US" b="1" dirty="0" err="1"/>
                <a:t>osf.io</a:t>
              </a:r>
              <a:r>
                <a:rPr lang="en-US" b="1" dirty="0"/>
                <a:t>/fe8q7/</a:t>
              </a:r>
            </a:p>
          </p:txBody>
        </p:sp>
        <p:pic>
          <p:nvPicPr>
            <p:cNvPr id="27" name="Picture 2" descr="Image result for osf logo">
              <a:extLst>
                <a:ext uri="{FF2B5EF4-FFF2-40B4-BE49-F238E27FC236}">
                  <a16:creationId xmlns:a16="http://schemas.microsoft.com/office/drawing/2014/main" id="{1AC395B6-C75F-AE4A-BEC1-85D5A3B73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23451" r="73333">
                          <a14:foregroundMark x1="31111" y1="44444" x2="32000" y2="55159"/>
                          <a14:foregroundMark x1="38000" y1="28571" x2="42889" y2="36508"/>
                          <a14:foregroundMark x1="48667" y1="29365" x2="48889" y2="15873"/>
                          <a14:foregroundMark x1="57778" y1="37698" x2="63333" y2="34524"/>
                          <a14:foregroundMark x1="62889" y1="55556" x2="70000" y2="55952"/>
                          <a14:foregroundMark x1="56889" y1="64286" x2="59333" y2="71825"/>
                          <a14:foregroundMark x1="50444" y1="76190" x2="50444" y2="86508"/>
                          <a14:foregroundMark x1="42222" y1="64683" x2="35556" y2="71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6" r="20432"/>
            <a:stretch/>
          </p:blipFill>
          <p:spPr bwMode="auto">
            <a:xfrm>
              <a:off x="10124116" y="160458"/>
              <a:ext cx="451219" cy="40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5D9F87F-7A67-1042-B9CE-B1334F5EB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637329"/>
              </p:ext>
            </p:extLst>
          </p:nvPr>
        </p:nvGraphicFramePr>
        <p:xfrm>
          <a:off x="326243" y="2710838"/>
          <a:ext cx="8125425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8397">
                  <a:extLst>
                    <a:ext uri="{9D8B030D-6E8A-4147-A177-3AD203B41FA5}">
                      <a16:colId xmlns:a16="http://schemas.microsoft.com/office/drawing/2014/main" val="1193695956"/>
                    </a:ext>
                  </a:extLst>
                </a:gridCol>
                <a:gridCol w="5617028">
                  <a:extLst>
                    <a:ext uri="{9D8B030D-6E8A-4147-A177-3AD203B41FA5}">
                      <a16:colId xmlns:a16="http://schemas.microsoft.com/office/drawing/2014/main" val="3210257670"/>
                    </a:ext>
                  </a:extLst>
                </a:gridCol>
              </a:tblGrid>
              <a:tr h="285819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Participant demographics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4484304"/>
                  </a:ext>
                </a:extLst>
              </a:tr>
              <a:tr h="285819">
                <a:tc>
                  <a:txBody>
                    <a:bodyPr/>
                    <a:lstStyle/>
                    <a:p>
                      <a:r>
                        <a:rPr lang="en-US" sz="1400" dirty="0"/>
                        <a:t>Age (18-89 years)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/>
                        <a:t>&lt;</a:t>
                      </a:r>
                      <a:r>
                        <a:rPr lang="en-US" sz="1400" dirty="0"/>
                        <a:t>34y 54.5%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9108670"/>
                  </a:ext>
                </a:extLst>
              </a:tr>
              <a:tr h="285819">
                <a:tc>
                  <a:txBody>
                    <a:bodyPr/>
                    <a:lstStyle/>
                    <a:p>
                      <a:r>
                        <a:rPr lang="en-US" sz="1400" dirty="0"/>
                        <a:t>Gender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Female 70.5%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6354219"/>
                  </a:ext>
                </a:extLst>
              </a:tr>
              <a:tr h="563808">
                <a:tc>
                  <a:txBody>
                    <a:bodyPr/>
                    <a:lstStyle/>
                    <a:p>
                      <a:r>
                        <a:rPr lang="en-US" sz="1400" dirty="0"/>
                        <a:t>Ethnicity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White (35.8%)</a:t>
                      </a:r>
                    </a:p>
                    <a:p>
                      <a:r>
                        <a:rPr lang="en-US" sz="1400" dirty="0"/>
                        <a:t>Other white (28.6%)</a:t>
                      </a:r>
                    </a:p>
                    <a:p>
                      <a:r>
                        <a:rPr lang="en-US" sz="1400" dirty="0"/>
                        <a:t>Chinese (11.2%)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3211460"/>
                  </a:ext>
                </a:extLst>
              </a:tr>
              <a:tr h="892696">
                <a:tc>
                  <a:txBody>
                    <a:bodyPr/>
                    <a:lstStyle/>
                    <a:p>
                      <a:r>
                        <a:rPr lang="en-US" sz="1400" dirty="0"/>
                        <a:t>Marital 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Single (45.3%)</a:t>
                      </a:r>
                    </a:p>
                    <a:p>
                      <a:r>
                        <a:rPr lang="en-US" sz="1400" dirty="0"/>
                        <a:t>Married (33.1%)</a:t>
                      </a:r>
                    </a:p>
                    <a:p>
                      <a:r>
                        <a:rPr lang="en-US" sz="1400" dirty="0"/>
                        <a:t>Cohabiting (14.8%)</a:t>
                      </a:r>
                    </a:p>
                    <a:p>
                      <a:r>
                        <a:rPr lang="en-US" sz="1400" dirty="0"/>
                        <a:t>Civil partnership (2%)</a:t>
                      </a:r>
                    </a:p>
                    <a:p>
                      <a:r>
                        <a:rPr lang="en-US" sz="1400" dirty="0"/>
                        <a:t>Divorce/Widowed (3.7%)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6127061"/>
                  </a:ext>
                </a:extLst>
              </a:tr>
              <a:tr h="728252">
                <a:tc>
                  <a:txBody>
                    <a:bodyPr/>
                    <a:lstStyle/>
                    <a:p>
                      <a:r>
                        <a:rPr lang="en-US" sz="1400" dirty="0"/>
                        <a:t>Education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Masters (38.5%)</a:t>
                      </a:r>
                    </a:p>
                    <a:p>
                      <a:r>
                        <a:rPr lang="en-US" sz="1400" dirty="0"/>
                        <a:t>Bachelors (26.8%)</a:t>
                      </a:r>
                    </a:p>
                    <a:p>
                      <a:r>
                        <a:rPr lang="en-US" sz="1400" dirty="0"/>
                        <a:t>Highschool (11.6)</a:t>
                      </a:r>
                    </a:p>
                    <a:p>
                      <a:r>
                        <a:rPr lang="en-US" sz="1400" dirty="0"/>
                        <a:t>PhDs (11.3%)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5193306"/>
                  </a:ext>
                </a:extLst>
              </a:tr>
              <a:tr h="285819">
                <a:tc>
                  <a:txBody>
                    <a:bodyPr/>
                    <a:lstStyle/>
                    <a:p>
                      <a:r>
                        <a:rPr lang="en-US" sz="1400" dirty="0"/>
                        <a:t>Income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 40K (50%), rest are 40K to 150K+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3590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47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127E-2C79-2644-BCBE-6608C7A4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02"/>
            <a:ext cx="12215846" cy="699247"/>
          </a:xfr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25425"/>
            <a:r>
              <a:rPr lang="en-US" sz="4000" b="1" dirty="0" err="1"/>
              <a:t>GlobalCOVIDStudy.com</a:t>
            </a:r>
            <a:r>
              <a:rPr lang="en-US" sz="4000" b="1" dirty="0"/>
              <a:t>  			</a:t>
            </a:r>
            <a:endParaRPr lang="en-US" sz="2000" b="1" dirty="0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9BC0E209-8F16-BB4F-A605-0DD8E94217A0}"/>
              </a:ext>
            </a:extLst>
          </p:cNvPr>
          <p:cNvSpPr txBox="1">
            <a:spLocks/>
          </p:cNvSpPr>
          <p:nvPr/>
        </p:nvSpPr>
        <p:spPr>
          <a:xfrm>
            <a:off x="2346960" y="182562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/>
          </a:p>
        </p:txBody>
      </p:sp>
      <p:pic>
        <p:nvPicPr>
          <p:cNvPr id="61" name="Picture 6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8733B2D-03E6-B647-9F8A-AC42BC0B9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546" y="821897"/>
            <a:ext cx="1335528" cy="1780704"/>
          </a:xfrm>
          <a:prstGeom prst="rect">
            <a:avLst/>
          </a:prstGeom>
        </p:spPr>
      </p:pic>
      <p:pic>
        <p:nvPicPr>
          <p:cNvPr id="62" name="Picture 61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A5C17224-6E15-CB4E-A07F-E3BC012A8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06" y="3780897"/>
            <a:ext cx="1241140" cy="1488957"/>
          </a:xfrm>
          <a:prstGeom prst="rect">
            <a:avLst/>
          </a:prstGeom>
        </p:spPr>
      </p:pic>
      <p:pic>
        <p:nvPicPr>
          <p:cNvPr id="63" name="Picture 6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1F69B754-FC95-BA49-BB7D-6383AAEC7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164" y="3298978"/>
            <a:ext cx="1222006" cy="1222006"/>
          </a:xfrm>
          <a:prstGeom prst="rect">
            <a:avLst/>
          </a:prstGeom>
        </p:spPr>
      </p:pic>
      <p:pic>
        <p:nvPicPr>
          <p:cNvPr id="64" name="Picture 6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C6379AE-0FDC-6C49-96A3-81150322B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2159" y="853094"/>
            <a:ext cx="839594" cy="2193225"/>
          </a:xfrm>
          <a:prstGeom prst="rect">
            <a:avLst/>
          </a:prstGeom>
        </p:spPr>
      </p:pic>
      <p:pic>
        <p:nvPicPr>
          <p:cNvPr id="65" name="Picture 6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2CB004C-27F2-0C4F-A825-17A57C6B7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955" y="686914"/>
            <a:ext cx="1064406" cy="1892277"/>
          </a:xfrm>
          <a:prstGeom prst="rect">
            <a:avLst/>
          </a:prstGeom>
        </p:spPr>
      </p:pic>
      <p:pic>
        <p:nvPicPr>
          <p:cNvPr id="66" name="Picture 6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FA06387-EF62-7D45-86F8-17DB185CDE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84"/>
          <a:stretch/>
        </p:blipFill>
        <p:spPr>
          <a:xfrm>
            <a:off x="3623391" y="840244"/>
            <a:ext cx="1763868" cy="1963987"/>
          </a:xfrm>
          <a:prstGeom prst="rect">
            <a:avLst/>
          </a:prstGeom>
        </p:spPr>
      </p:pic>
      <p:pic>
        <p:nvPicPr>
          <p:cNvPr id="68" name="Picture 6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7A613C4-CF47-414E-A61D-91CB3EDEB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475" y="825470"/>
            <a:ext cx="1198531" cy="1950645"/>
          </a:xfrm>
          <a:prstGeom prst="rect">
            <a:avLst/>
          </a:prstGeom>
        </p:spPr>
      </p:pic>
      <p:pic>
        <p:nvPicPr>
          <p:cNvPr id="69" name="Picture 6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B0A78FF-629E-8F4D-91C6-C4AD40776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8531" y="853094"/>
            <a:ext cx="1005398" cy="1870993"/>
          </a:xfrm>
          <a:prstGeom prst="rect">
            <a:avLst/>
          </a:prstGeom>
        </p:spPr>
      </p:pic>
      <p:pic>
        <p:nvPicPr>
          <p:cNvPr id="70" name="Picture 69" descr="A person in a green shirt&#10;&#10;Description automatically generated">
            <a:extLst>
              <a:ext uri="{FF2B5EF4-FFF2-40B4-BE49-F238E27FC236}">
                <a16:creationId xmlns:a16="http://schemas.microsoft.com/office/drawing/2014/main" id="{045B0F78-1A4D-AC4C-AC6F-28A6E3F45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7663" y="4160738"/>
            <a:ext cx="1447800" cy="1447800"/>
          </a:xfrm>
          <a:prstGeom prst="rect">
            <a:avLst/>
          </a:prstGeom>
        </p:spPr>
      </p:pic>
      <p:pic>
        <p:nvPicPr>
          <p:cNvPr id="71" name="Picture 7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F0461ED-D4D5-994D-B6B5-D44C1AEC80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3352" y="4735987"/>
            <a:ext cx="1117945" cy="1676917"/>
          </a:xfrm>
          <a:prstGeom prst="rect">
            <a:avLst/>
          </a:prstGeom>
        </p:spPr>
      </p:pic>
      <p:pic>
        <p:nvPicPr>
          <p:cNvPr id="72" name="Picture 7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43B6FA5-893A-5942-BF65-5A0DDE92CB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2575" y="853094"/>
            <a:ext cx="1563568" cy="1563568"/>
          </a:xfrm>
          <a:prstGeom prst="rect">
            <a:avLst/>
          </a:prstGeom>
        </p:spPr>
      </p:pic>
      <p:pic>
        <p:nvPicPr>
          <p:cNvPr id="73" name="Picture 7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3E5BFB2-BEB5-C54F-938A-513DB1C22E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2364" y="4716886"/>
            <a:ext cx="1276972" cy="1702629"/>
          </a:xfrm>
          <a:prstGeom prst="rect">
            <a:avLst/>
          </a:prstGeom>
        </p:spPr>
      </p:pic>
      <p:pic>
        <p:nvPicPr>
          <p:cNvPr id="74" name="Picture 7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2ECC839-AC46-424A-A36E-F8457B016C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83069" y="5058145"/>
            <a:ext cx="1219923" cy="1400944"/>
          </a:xfrm>
          <a:prstGeom prst="rect">
            <a:avLst/>
          </a:prstGeom>
        </p:spPr>
      </p:pic>
      <p:pic>
        <p:nvPicPr>
          <p:cNvPr id="75" name="Picture 7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5B8E18B7-0597-0B43-B6B9-06196E3A2C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4051" y="2971036"/>
            <a:ext cx="1311938" cy="1295331"/>
          </a:xfrm>
          <a:prstGeom prst="rect">
            <a:avLst/>
          </a:prstGeom>
        </p:spPr>
      </p:pic>
      <p:pic>
        <p:nvPicPr>
          <p:cNvPr id="76" name="Picture 7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4954936-F41C-1C44-9018-6FF2F9FDB34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336" t="12060" r="7725"/>
          <a:stretch/>
        </p:blipFill>
        <p:spPr>
          <a:xfrm>
            <a:off x="4522915" y="3237823"/>
            <a:ext cx="1099548" cy="140880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C5EEAB3-E991-874E-90F9-E095D2797FFB}"/>
              </a:ext>
            </a:extLst>
          </p:cNvPr>
          <p:cNvSpPr txBox="1"/>
          <p:nvPr/>
        </p:nvSpPr>
        <p:spPr>
          <a:xfrm>
            <a:off x="184738" y="2826780"/>
            <a:ext cx="1315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Dr Keri Wong </a:t>
            </a:r>
            <a:r>
              <a:rPr lang="en-US" sz="1200" dirty="0"/>
              <a:t>(PI) </a:t>
            </a:r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4A94C7B-E708-EE4D-89DA-D21CFB3EEEC0}"/>
              </a:ext>
            </a:extLst>
          </p:cNvPr>
          <p:cNvSpPr txBox="1"/>
          <p:nvPr/>
        </p:nvSpPr>
        <p:spPr>
          <a:xfrm>
            <a:off x="1677720" y="2814199"/>
            <a:ext cx="181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Prof Adrian Raine</a:t>
            </a:r>
            <a:r>
              <a:rPr lang="en-US" sz="1200" dirty="0"/>
              <a:t> (Co-I) </a:t>
            </a:r>
          </a:p>
          <a:p>
            <a:pPr algn="ctr"/>
            <a:r>
              <a:rPr lang="en-US" sz="1200" dirty="0"/>
              <a:t>University of Pennsylvania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B09D370-9D95-974F-9F61-6F77524C18DE}"/>
              </a:ext>
            </a:extLst>
          </p:cNvPr>
          <p:cNvSpPr txBox="1"/>
          <p:nvPr/>
        </p:nvSpPr>
        <p:spPr>
          <a:xfrm>
            <a:off x="3361417" y="2807353"/>
            <a:ext cx="2426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Dr Jill Portnoy</a:t>
            </a:r>
            <a:endParaRPr lang="en-US" sz="1200" dirty="0"/>
          </a:p>
          <a:p>
            <a:pPr algn="ctr"/>
            <a:r>
              <a:rPr lang="en-US" sz="1100" dirty="0"/>
              <a:t>University of Massachusetts Lowell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208ED03-2E01-8D44-9F84-477D10E9B81E}"/>
              </a:ext>
            </a:extLst>
          </p:cNvPr>
          <p:cNvSpPr txBox="1"/>
          <p:nvPr/>
        </p:nvSpPr>
        <p:spPr>
          <a:xfrm>
            <a:off x="101550" y="5346299"/>
            <a:ext cx="148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Dr Gianluca Esposito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University of Trento &amp; Nangyang Technological University Singapore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2D1DCE-666F-1845-BACB-C4DD428B39D0}"/>
              </a:ext>
            </a:extLst>
          </p:cNvPr>
          <p:cNvSpPr txBox="1"/>
          <p:nvPr/>
        </p:nvSpPr>
        <p:spPr>
          <a:xfrm>
            <a:off x="1520328" y="4478769"/>
            <a:ext cx="166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Mr Alessandro Carollo</a:t>
            </a:r>
            <a:endParaRPr lang="en-US" sz="1200" dirty="0"/>
          </a:p>
          <a:p>
            <a:pPr algn="ctr"/>
            <a:r>
              <a:rPr lang="en-US" sz="1200" dirty="0"/>
              <a:t>University of Trento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6759FF-44FB-DE41-BF41-E41D92051E91}"/>
              </a:ext>
            </a:extLst>
          </p:cNvPr>
          <p:cNvSpPr txBox="1"/>
          <p:nvPr/>
        </p:nvSpPr>
        <p:spPr>
          <a:xfrm>
            <a:off x="10659482" y="5660070"/>
            <a:ext cx="148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Dr Maria Kambouri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58FD3B5-2597-C74C-AB39-E0901DE284C4}"/>
              </a:ext>
            </a:extLst>
          </p:cNvPr>
          <p:cNvSpPr txBox="1"/>
          <p:nvPr/>
        </p:nvSpPr>
        <p:spPr>
          <a:xfrm>
            <a:off x="8621297" y="2655743"/>
            <a:ext cx="148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Dr Emily Midouhas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7C01EEF-D0CE-5D48-B771-58315ECFDB5F}"/>
              </a:ext>
            </a:extLst>
          </p:cNvPr>
          <p:cNvSpPr txBox="1"/>
          <p:nvPr/>
        </p:nvSpPr>
        <p:spPr>
          <a:xfrm>
            <a:off x="5614591" y="2461715"/>
            <a:ext cx="1763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Dr Leonardo Bevilacqua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pic>
        <p:nvPicPr>
          <p:cNvPr id="47" name="Picture 4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8A74642-1249-CA49-9D24-70BAB463A8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68605" y="3818047"/>
            <a:ext cx="1447946" cy="178070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67DAD0BA-0256-7849-9A95-63291BAC9B3A}"/>
              </a:ext>
            </a:extLst>
          </p:cNvPr>
          <p:cNvSpPr txBox="1"/>
          <p:nvPr/>
        </p:nvSpPr>
        <p:spPr>
          <a:xfrm>
            <a:off x="7372084" y="6455780"/>
            <a:ext cx="137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Dr Nicola Abbott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4A384D-7D21-F245-8704-32C6C13D9315}"/>
              </a:ext>
            </a:extLst>
          </p:cNvPr>
          <p:cNvSpPr txBox="1"/>
          <p:nvPr/>
        </p:nvSpPr>
        <p:spPr>
          <a:xfrm>
            <a:off x="7234032" y="2668606"/>
            <a:ext cx="148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Ms Evi Katsapi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7A1B9BE-E62D-0B41-A4A4-85A4E9E2C3AC}"/>
              </a:ext>
            </a:extLst>
          </p:cNvPr>
          <p:cNvSpPr txBox="1"/>
          <p:nvPr/>
        </p:nvSpPr>
        <p:spPr>
          <a:xfrm>
            <a:off x="8778324" y="5691275"/>
            <a:ext cx="178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Mr Vassilis Sideropoulos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BD1C278-D6FA-F649-8381-CE2D3E3645DE}"/>
              </a:ext>
            </a:extLst>
          </p:cNvPr>
          <p:cNvSpPr txBox="1"/>
          <p:nvPr/>
        </p:nvSpPr>
        <p:spPr>
          <a:xfrm>
            <a:off x="11046910" y="3092512"/>
            <a:ext cx="119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Ms Dora Kokosi</a:t>
            </a:r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897EE32-3B0D-9D45-814C-FDAA4AD3C886}"/>
              </a:ext>
            </a:extLst>
          </p:cNvPr>
          <p:cNvSpPr txBox="1"/>
          <p:nvPr/>
        </p:nvSpPr>
        <p:spPr>
          <a:xfrm>
            <a:off x="9972630" y="2775619"/>
            <a:ext cx="134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Ms Jana Brinkert</a:t>
            </a:r>
          </a:p>
          <a:p>
            <a:pPr algn="ctr"/>
            <a:r>
              <a:rPr lang="en-US" sz="1200" dirty="0"/>
              <a:t>UCL</a:t>
            </a:r>
          </a:p>
        </p:txBody>
      </p:sp>
      <p:pic>
        <p:nvPicPr>
          <p:cNvPr id="56" name="Picture 5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49CA46D-EC1C-564F-AF05-A97C561D97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49212" y="818046"/>
            <a:ext cx="1558885" cy="197458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87BEABB-8947-B646-AF09-DB255BDA7EBA}"/>
              </a:ext>
            </a:extLst>
          </p:cNvPr>
          <p:cNvSpPr txBox="1"/>
          <p:nvPr/>
        </p:nvSpPr>
        <p:spPr>
          <a:xfrm>
            <a:off x="4319250" y="4646818"/>
            <a:ext cx="148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Ms Reina Kirpalani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25F22D0-2EAC-F34D-8FEC-8071EFC7D2A5}"/>
              </a:ext>
            </a:extLst>
          </p:cNvPr>
          <p:cNvSpPr txBox="1"/>
          <p:nvPr/>
        </p:nvSpPr>
        <p:spPr>
          <a:xfrm>
            <a:off x="4359780" y="6447924"/>
            <a:ext cx="148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Ms Ketki Prabhu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21C0FBB-A146-9549-BB4B-EBEA490524D1}"/>
              </a:ext>
            </a:extLst>
          </p:cNvPr>
          <p:cNvSpPr txBox="1"/>
          <p:nvPr/>
        </p:nvSpPr>
        <p:spPr>
          <a:xfrm>
            <a:off x="5828404" y="6449919"/>
            <a:ext cx="148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Ms Kyleigh Melville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9161D0A-BABA-6A4B-A6D9-E8804F71A632}"/>
              </a:ext>
            </a:extLst>
          </p:cNvPr>
          <p:cNvSpPr txBox="1"/>
          <p:nvPr/>
        </p:nvSpPr>
        <p:spPr>
          <a:xfrm>
            <a:off x="5751753" y="4254398"/>
            <a:ext cx="174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Ms Laetitia Al Khoury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CD81259A-8459-2540-BEE0-B6AC77C502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84107" y="4140506"/>
            <a:ext cx="1173345" cy="126168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335B709-C9BC-B842-B178-940738FC192A}"/>
              </a:ext>
            </a:extLst>
          </p:cNvPr>
          <p:cNvSpPr txBox="1"/>
          <p:nvPr/>
        </p:nvSpPr>
        <p:spPr>
          <a:xfrm>
            <a:off x="2940298" y="5330573"/>
            <a:ext cx="166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Dr Andrea </a:t>
            </a:r>
            <a:r>
              <a:rPr lang="en-US" sz="1200" b="1" dirty="0" err="1"/>
              <a:t>Bizzego</a:t>
            </a:r>
            <a:endParaRPr lang="en-US" sz="1200" dirty="0"/>
          </a:p>
          <a:p>
            <a:pPr algn="ctr"/>
            <a:r>
              <a:rPr lang="en-US" sz="1200" dirty="0"/>
              <a:t>University of Trento</a:t>
            </a:r>
          </a:p>
        </p:txBody>
      </p:sp>
      <p:pic>
        <p:nvPicPr>
          <p:cNvPr id="6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F60657A-B1A4-7847-9141-307437A851A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61812" y="4957611"/>
            <a:ext cx="1127878" cy="140094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EFCF0A4-B353-5746-8A17-E07E08A44D99}"/>
              </a:ext>
            </a:extLst>
          </p:cNvPr>
          <p:cNvSpPr txBox="1"/>
          <p:nvPr/>
        </p:nvSpPr>
        <p:spPr>
          <a:xfrm>
            <a:off x="1063879" y="6350768"/>
            <a:ext cx="252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Mr Giulio Gabrieli</a:t>
            </a:r>
            <a:endParaRPr lang="en-US" sz="1200" dirty="0"/>
          </a:p>
          <a:p>
            <a:pPr algn="ctr"/>
            <a:r>
              <a:rPr lang="en-US" sz="1200" dirty="0"/>
              <a:t>Nangyang Technological University</a:t>
            </a: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8CF559A-EABA-A14E-A230-EC71FF0B06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90059" y="3130271"/>
            <a:ext cx="1192057" cy="122064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B03B4FD-32AE-2948-B492-89C9DCFBA81B}"/>
              </a:ext>
            </a:extLst>
          </p:cNvPr>
          <p:cNvSpPr txBox="1"/>
          <p:nvPr/>
        </p:nvSpPr>
        <p:spPr>
          <a:xfrm>
            <a:off x="7356379" y="4289804"/>
            <a:ext cx="137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Sammi Lee</a:t>
            </a:r>
            <a:endParaRPr lang="en-US" sz="1200" dirty="0"/>
          </a:p>
          <a:p>
            <a:pPr algn="ctr"/>
            <a:r>
              <a:rPr lang="en-US" sz="1200" dirty="0"/>
              <a:t>UCL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0C3E0A-07A4-954A-BE08-8634A439889B}"/>
              </a:ext>
            </a:extLst>
          </p:cNvPr>
          <p:cNvGrpSpPr/>
          <p:nvPr/>
        </p:nvGrpSpPr>
        <p:grpSpPr>
          <a:xfrm>
            <a:off x="7042033" y="96506"/>
            <a:ext cx="5023297" cy="533400"/>
            <a:chOff x="7042033" y="96506"/>
            <a:chExt cx="5023297" cy="5334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72AB255-C773-E64A-A8E9-4FE37A7E3BE0}"/>
                </a:ext>
              </a:extLst>
            </p:cNvPr>
            <p:cNvGrpSpPr/>
            <p:nvPr/>
          </p:nvGrpSpPr>
          <p:grpSpPr>
            <a:xfrm>
              <a:off x="7042033" y="96506"/>
              <a:ext cx="891729" cy="533400"/>
              <a:chOff x="8010221" y="6279685"/>
              <a:chExt cx="891729" cy="533400"/>
            </a:xfrm>
          </p:grpSpPr>
          <p:pic>
            <p:nvPicPr>
              <p:cNvPr id="54" name="Picture 2" descr="Twitter Logo transparent PNG - StickPNG">
                <a:extLst>
                  <a:ext uri="{FF2B5EF4-FFF2-40B4-BE49-F238E27FC236}">
                    <a16:creationId xmlns:a16="http://schemas.microsoft.com/office/drawing/2014/main" id="{AB5E7F06-7881-5643-A4CE-A8A1AD373E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8550" y="6279685"/>
                <a:ext cx="533400" cy="533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4" descr="Instagram Logo transparent PNG - StickPNG">
                <a:extLst>
                  <a:ext uri="{FF2B5EF4-FFF2-40B4-BE49-F238E27FC236}">
                    <a16:creationId xmlns:a16="http://schemas.microsoft.com/office/drawing/2014/main" id="{46464DB4-ABA0-A140-B26E-DDFE83D3EA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0221" y="6343637"/>
                <a:ext cx="398669" cy="398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D5EEB49-C0CA-2E41-8C05-C73BC37DDF82}"/>
                </a:ext>
              </a:extLst>
            </p:cNvPr>
            <p:cNvSpPr txBox="1"/>
            <p:nvPr/>
          </p:nvSpPr>
          <p:spPr>
            <a:xfrm>
              <a:off x="7783246" y="201239"/>
              <a:ext cx="4282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@GlobalC19Study 		</a:t>
              </a:r>
              <a:r>
                <a:rPr lang="en-US" b="1" dirty="0" err="1"/>
                <a:t>osf.io</a:t>
              </a:r>
              <a:r>
                <a:rPr lang="en-US" b="1" dirty="0"/>
                <a:t>/fe8q7/</a:t>
              </a:r>
            </a:p>
          </p:txBody>
        </p:sp>
        <p:pic>
          <p:nvPicPr>
            <p:cNvPr id="53" name="Picture 2" descr="Image result for osf logo">
              <a:extLst>
                <a:ext uri="{FF2B5EF4-FFF2-40B4-BE49-F238E27FC236}">
                  <a16:creationId xmlns:a16="http://schemas.microsoft.com/office/drawing/2014/main" id="{CECD382B-C58A-2B48-AEDD-E830A98662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23451" r="73333">
                          <a14:foregroundMark x1="31111" y1="44444" x2="32000" y2="55159"/>
                          <a14:foregroundMark x1="38000" y1="28571" x2="42889" y2="36508"/>
                          <a14:foregroundMark x1="48667" y1="29365" x2="48889" y2="15873"/>
                          <a14:foregroundMark x1="57778" y1="37698" x2="63333" y2="34524"/>
                          <a14:foregroundMark x1="62889" y1="55556" x2="70000" y2="55952"/>
                          <a14:foregroundMark x1="56889" y1="64286" x2="59333" y2="71825"/>
                          <a14:foregroundMark x1="50444" y1="76190" x2="50444" y2="86508"/>
                          <a14:foregroundMark x1="42222" y1="64683" x2="35556" y2="71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6" r="20432"/>
            <a:stretch/>
          </p:blipFill>
          <p:spPr bwMode="auto">
            <a:xfrm>
              <a:off x="10124116" y="160458"/>
              <a:ext cx="451219" cy="40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5462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ACE91-74A0-9C4D-A19B-1DB9369C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 and </a:t>
            </a:r>
            <a:r>
              <a:rPr lang="en-US" sz="7200" dirty="0"/>
              <a:t>mental health</a:t>
            </a:r>
            <a:endParaRPr lang="en-US" sz="7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600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EA6466-D7CB-9D49-84CC-0F87F21E5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1983"/>
          <a:stretch/>
        </p:blipFill>
        <p:spPr>
          <a:xfrm>
            <a:off x="-82807" y="10490"/>
            <a:ext cx="6114922" cy="27549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87870AE-969E-624A-9DDD-0296E37CA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5" t="17426" r="22117" b="61622"/>
          <a:stretch/>
        </p:blipFill>
        <p:spPr>
          <a:xfrm>
            <a:off x="6416320" y="1024580"/>
            <a:ext cx="5426764" cy="46642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4D8F76-3DE6-DF4D-8734-597557A7C4E1}"/>
              </a:ext>
            </a:extLst>
          </p:cNvPr>
          <p:cNvSpPr txBox="1"/>
          <p:nvPr/>
        </p:nvSpPr>
        <p:spPr>
          <a:xfrm>
            <a:off x="415748" y="2844001"/>
            <a:ext cx="5117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By Kyleigh Melville, Reina Kirpalani, Ketiki Prabhu, Laetitia Al Khoury</a:t>
            </a:r>
          </a:p>
        </p:txBody>
      </p:sp>
    </p:spTree>
    <p:extLst>
      <p:ext uri="{BB962C8B-B14F-4D97-AF65-F5344CB8AC3E}">
        <p14:creationId xmlns:p14="http://schemas.microsoft.com/office/powerpoint/2010/main" val="784863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74D39DD-6522-8940-8EEE-36B2E2FBA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5" t="38378" r="22117" b="40670"/>
          <a:stretch/>
        </p:blipFill>
        <p:spPr>
          <a:xfrm>
            <a:off x="1139390" y="3620688"/>
            <a:ext cx="3701163" cy="318110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EA6466-D7CB-9D49-84CC-0F87F21E5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1983"/>
          <a:stretch/>
        </p:blipFill>
        <p:spPr>
          <a:xfrm>
            <a:off x="-82807" y="10490"/>
            <a:ext cx="6114922" cy="27549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87870AE-969E-624A-9DDD-0296E37CA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5" t="17426" r="22117" b="61622"/>
          <a:stretch/>
        </p:blipFill>
        <p:spPr>
          <a:xfrm>
            <a:off x="6416320" y="1024580"/>
            <a:ext cx="5426764" cy="46642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4D8F76-3DE6-DF4D-8734-597557A7C4E1}"/>
              </a:ext>
            </a:extLst>
          </p:cNvPr>
          <p:cNvSpPr txBox="1"/>
          <p:nvPr/>
        </p:nvSpPr>
        <p:spPr>
          <a:xfrm>
            <a:off x="415748" y="2844001"/>
            <a:ext cx="5117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By Kyleigh Melville, Reina Kirpalani, Ketiki Prabhu, Laetitia Al Khoury</a:t>
            </a:r>
          </a:p>
        </p:txBody>
      </p:sp>
    </p:spTree>
    <p:extLst>
      <p:ext uri="{BB962C8B-B14F-4D97-AF65-F5344CB8AC3E}">
        <p14:creationId xmlns:p14="http://schemas.microsoft.com/office/powerpoint/2010/main" val="116527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28D50B-7BBF-3846-9938-47D1B5BDD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9" r="32247" b="86592"/>
          <a:stretch/>
        </p:blipFill>
        <p:spPr>
          <a:xfrm>
            <a:off x="0" y="741951"/>
            <a:ext cx="3890711" cy="21425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CA74EBB-A0DE-074D-8FD3-ABA485130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t="59632" r="20289"/>
          <a:stretch/>
        </p:blipFill>
        <p:spPr>
          <a:xfrm>
            <a:off x="7968536" y="139258"/>
            <a:ext cx="4043369" cy="6579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7A620C-50DD-B442-A7F4-800579DD1684}"/>
              </a:ext>
            </a:extLst>
          </p:cNvPr>
          <p:cNvGrpSpPr/>
          <p:nvPr/>
        </p:nvGrpSpPr>
        <p:grpSpPr>
          <a:xfrm>
            <a:off x="3756426" y="197464"/>
            <a:ext cx="4043369" cy="6521277"/>
            <a:chOff x="3756426" y="197464"/>
            <a:chExt cx="4043369" cy="65212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A9CD4A-DD33-0D46-A2AE-EC35CBB17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17" t="49985" r="19913" b="26674"/>
            <a:stretch/>
          </p:blipFill>
          <p:spPr>
            <a:xfrm>
              <a:off x="4110665" y="3428999"/>
              <a:ext cx="3611202" cy="32897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89CA87-B699-F64C-94E9-2A5581356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345" t="13604" r="18645" b="65298"/>
            <a:stretch/>
          </p:blipFill>
          <p:spPr>
            <a:xfrm>
              <a:off x="3756426" y="197464"/>
              <a:ext cx="4043369" cy="323153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BA94CA-FB43-0E4B-8F85-12296B63B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83" b="86592"/>
          <a:stretch/>
        </p:blipFill>
        <p:spPr>
          <a:xfrm>
            <a:off x="205965" y="2081934"/>
            <a:ext cx="3381720" cy="34445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04083A-13C5-1549-A408-D0EEDC7D6CB7}"/>
              </a:ext>
            </a:extLst>
          </p:cNvPr>
          <p:cNvSpPr txBox="1"/>
          <p:nvPr/>
        </p:nvSpPr>
        <p:spPr>
          <a:xfrm>
            <a:off x="8088736" y="3940590"/>
            <a:ext cx="3831156" cy="2687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8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881A-1505-7144-8330-A319BE93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>
              <a:tabLst>
                <a:tab pos="3540125" algn="l"/>
              </a:tabLst>
            </a:pPr>
            <a:r>
              <a:rPr lang="en-US" dirty="0">
                <a:latin typeface="Baghdad" pitchFamily="2" charset="-78"/>
                <a:cs typeface="Baghdad" pitchFamily="2" charset="-78"/>
              </a:rPr>
              <a:t>Why am I doing this?</a:t>
            </a:r>
          </a:p>
        </p:txBody>
      </p:sp>
    </p:spTree>
    <p:extLst>
      <p:ext uri="{BB962C8B-B14F-4D97-AF65-F5344CB8AC3E}">
        <p14:creationId xmlns:p14="http://schemas.microsoft.com/office/powerpoint/2010/main" val="463229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28D50B-7BBF-3846-9938-47D1B5BDD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9" r="32247" b="86592"/>
          <a:stretch/>
        </p:blipFill>
        <p:spPr>
          <a:xfrm>
            <a:off x="0" y="741951"/>
            <a:ext cx="3890711" cy="21425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CA74EBB-A0DE-074D-8FD3-ABA485130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t="59632" r="20289"/>
          <a:stretch/>
        </p:blipFill>
        <p:spPr>
          <a:xfrm>
            <a:off x="7968536" y="139258"/>
            <a:ext cx="4043369" cy="6579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7A620C-50DD-B442-A7F4-800579DD1684}"/>
              </a:ext>
            </a:extLst>
          </p:cNvPr>
          <p:cNvGrpSpPr/>
          <p:nvPr/>
        </p:nvGrpSpPr>
        <p:grpSpPr>
          <a:xfrm>
            <a:off x="3756426" y="197464"/>
            <a:ext cx="4043369" cy="6521277"/>
            <a:chOff x="3756426" y="197464"/>
            <a:chExt cx="4043369" cy="65212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A9CD4A-DD33-0D46-A2AE-EC35CBB17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17" t="49985" r="19913" b="26674"/>
            <a:stretch/>
          </p:blipFill>
          <p:spPr>
            <a:xfrm>
              <a:off x="4110665" y="3428999"/>
              <a:ext cx="3611202" cy="32897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89CA87-B699-F64C-94E9-2A5581356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345" t="13604" r="18645" b="65298"/>
            <a:stretch/>
          </p:blipFill>
          <p:spPr>
            <a:xfrm>
              <a:off x="3756426" y="197464"/>
              <a:ext cx="4043369" cy="323153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BA94CA-FB43-0E4B-8F85-12296B63B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83" b="86592"/>
          <a:stretch/>
        </p:blipFill>
        <p:spPr>
          <a:xfrm>
            <a:off x="205965" y="2081934"/>
            <a:ext cx="3381720" cy="344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48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CDA6F-266B-B246-8778-5750B0820FDE}"/>
              </a:ext>
            </a:extLst>
          </p:cNvPr>
          <p:cNvSpPr txBox="1"/>
          <p:nvPr/>
        </p:nvSpPr>
        <p:spPr>
          <a:xfrm>
            <a:off x="524485" y="539394"/>
            <a:ext cx="11139854" cy="9304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Loneliness</a:t>
            </a:r>
            <a:r>
              <a:rPr 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is a key risk factor of lockdown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Carollo</a:t>
            </a:r>
            <a:r>
              <a:rPr lang="en-US" kern="1200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A., Bizzego</a:t>
            </a:r>
            <a:r>
              <a:rPr lang="en-US" kern="1200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A.,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Gabrieli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G., Wong, K. K., Raine, A. &amp;</a:t>
            </a: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Esposito, G.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en-US" i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under review</a:t>
            </a: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DOI: </a:t>
            </a:r>
            <a:r>
              <a:rPr lang="en-US" sz="1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4"/>
              </a:rPr>
              <a:t>10.1101/2020.11.26.20239103</a:t>
            </a:r>
            <a:r>
              <a:rPr lang="en-US" sz="1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Online Media 1" descr="COVID-19 lockdown and perceived loneliness">
            <a:hlinkClick r:id="" action="ppaction://media"/>
            <a:extLst>
              <a:ext uri="{FF2B5EF4-FFF2-40B4-BE49-F238E27FC236}">
                <a16:creationId xmlns:a16="http://schemas.microsoft.com/office/drawing/2014/main" id="{D0E4B2C6-A517-C34C-B3A8-8B94EFEAF2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640269" y="2135085"/>
            <a:ext cx="6024070" cy="340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4A3A2E-F5D8-3447-A294-3595F8435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85" y="1887872"/>
            <a:ext cx="4756175" cy="389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ACE91-74A0-9C4D-A19B-1DB9369C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516956"/>
            <a:ext cx="9144000" cy="32745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has caused you the most stress? How has </a:t>
            </a:r>
            <a:r>
              <a:rPr lang="en-US" sz="7200" dirty="0"/>
              <a:t>this changed?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418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092B5-4F4F-9B43-B05E-D12AAC7A6936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Lockdown 1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58C6DEC-BD2E-2D4A-AC98-C7E6D9FAF4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871201"/>
              </p:ext>
            </p:extLst>
          </p:nvPr>
        </p:nvGraphicFramePr>
        <p:xfrm>
          <a:off x="0" y="1396589"/>
          <a:ext cx="12192000" cy="5461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8875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092B5-4F4F-9B43-B05E-D12AAC7A6936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Lockdown 2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0F37D6A-93A6-7245-80C0-73A9B52763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5179165"/>
              </p:ext>
            </p:extLst>
          </p:nvPr>
        </p:nvGraphicFramePr>
        <p:xfrm>
          <a:off x="0" y="1396589"/>
          <a:ext cx="12192000" cy="5461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6798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092B5-4F4F-9B43-B05E-D12AAC7A6936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Lockdown 2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0F37D6A-93A6-7245-80C0-73A9B52763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0928687"/>
              </p:ext>
            </p:extLst>
          </p:nvPr>
        </p:nvGraphicFramePr>
        <p:xfrm>
          <a:off x="0" y="1396589"/>
          <a:ext cx="12192000" cy="5461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7C7BF8-A1FE-6740-8596-7DE4066645F9}"/>
              </a:ext>
            </a:extLst>
          </p:cNvPr>
          <p:cNvSpPr txBox="1"/>
          <p:nvPr/>
        </p:nvSpPr>
        <p:spPr>
          <a:xfrm>
            <a:off x="2657742" y="1931587"/>
            <a:ext cx="2559716" cy="3119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ED8C9-7B34-1F4B-9B5D-FF4E55FC5E15}"/>
              </a:ext>
            </a:extLst>
          </p:cNvPr>
          <p:cNvSpPr txBox="1"/>
          <p:nvPr/>
        </p:nvSpPr>
        <p:spPr>
          <a:xfrm>
            <a:off x="1384300" y="5894327"/>
            <a:ext cx="3833158" cy="3119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7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092B5-4F4F-9B43-B05E-D12AAC7A6936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Predictors of Lockdown 1 &amp; 2 Stress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A6D42-F5B0-1548-9E8C-572A155F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3057"/>
            <a:ext cx="6266642" cy="3698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F6353E-AB9A-0A4C-8830-AD590603F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1910"/>
            <a:ext cx="5902995" cy="348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93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CDA6F-266B-B246-8778-5750B0820FDE}"/>
              </a:ext>
            </a:extLst>
          </p:cNvPr>
          <p:cNvSpPr txBox="1"/>
          <p:nvPr/>
        </p:nvSpPr>
        <p:spPr>
          <a:xfrm>
            <a:off x="524485" y="539394"/>
            <a:ext cx="11139854" cy="9304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lang="en-US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onsidering all factors, </a:t>
            </a:r>
            <a:r>
              <a:rPr lang="en-US" sz="2400" b="1" kern="120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which factor is most influential?</a:t>
            </a:r>
            <a:endParaRPr lang="en-US" sz="2400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Wong, K. K.</a:t>
            </a:r>
            <a:r>
              <a:rPr lang="en-US" kern="1200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Wang, Y.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Esposito, G., &amp; Raine, A. (</a:t>
            </a:r>
            <a:r>
              <a:rPr lang="en-US" i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prep</a:t>
            </a: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DOI: </a:t>
            </a:r>
            <a:r>
              <a:rPr lang="en-US" sz="1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/>
              </a:rPr>
              <a:t>Pre-reg OSF</a:t>
            </a:r>
            <a:endParaRPr lang="en-US" sz="1400" b="1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87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DFDF12-0C7B-FB44-AC5A-33E7D3D46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343" y="327660"/>
            <a:ext cx="620268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18646-57A7-0542-BA84-D6702FCE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343" y="327660"/>
            <a:ext cx="6202680" cy="6202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81A382-C156-6C44-9BA6-BC29F8870982}"/>
              </a:ext>
            </a:extLst>
          </p:cNvPr>
          <p:cNvSpPr txBox="1"/>
          <p:nvPr/>
        </p:nvSpPr>
        <p:spPr>
          <a:xfrm>
            <a:off x="457200" y="1175682"/>
            <a:ext cx="377718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Is this network structure same across: </a:t>
            </a:r>
          </a:p>
          <a:p>
            <a:pPr marL="342900" indent="-342900">
              <a:buAutoNum type="arabicParenR"/>
            </a:pPr>
            <a:r>
              <a:rPr lang="en-US" dirty="0"/>
              <a:t>Gender?</a:t>
            </a:r>
          </a:p>
          <a:p>
            <a:pPr marL="342900" indent="-342900">
              <a:buAutoNum type="arabicParenR"/>
            </a:pPr>
            <a:r>
              <a:rPr lang="en-US" dirty="0"/>
              <a:t>Age (</a:t>
            </a:r>
            <a:r>
              <a:rPr lang="en-US" u="sng" dirty="0"/>
              <a:t>&lt; </a:t>
            </a:r>
            <a:r>
              <a:rPr lang="en-US" dirty="0"/>
              <a:t>34 vs 35y+)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lockdowns?</a:t>
            </a:r>
          </a:p>
        </p:txBody>
      </p:sp>
    </p:spTree>
    <p:extLst>
      <p:ext uri="{BB962C8B-B14F-4D97-AF65-F5344CB8AC3E}">
        <p14:creationId xmlns:p14="http://schemas.microsoft.com/office/powerpoint/2010/main" val="4472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Image result for hong kong masks 2003">
            <a:extLst>
              <a:ext uri="{FF2B5EF4-FFF2-40B4-BE49-F238E27FC236}">
                <a16:creationId xmlns:a16="http://schemas.microsoft.com/office/drawing/2014/main" id="{483FF9A6-138B-AA48-9CAE-AEFF62D05E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 r="1" b="933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593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61565-BE36-914B-AF61-B1237FF6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07" y="888275"/>
            <a:ext cx="10554788" cy="52773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FD7457-0830-ED49-932E-7FD244013CC2}"/>
              </a:ext>
            </a:extLst>
          </p:cNvPr>
          <p:cNvSpPr/>
          <p:nvPr/>
        </p:nvSpPr>
        <p:spPr>
          <a:xfrm>
            <a:off x="6479177" y="1240972"/>
            <a:ext cx="5109755" cy="495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46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61565-BE36-914B-AF61-B1237FF6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07" y="888275"/>
            <a:ext cx="10554788" cy="52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2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61565-BE36-914B-AF61-B1237FF6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07" y="888275"/>
            <a:ext cx="10554788" cy="52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34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2D5C5-5DE2-9342-8B76-89866D77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75" y="955765"/>
            <a:ext cx="10863943" cy="54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19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ACE91-74A0-9C4D-A19B-1DB9369C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516956"/>
            <a:ext cx="9144000" cy="32745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Should a vaccine be available to you in the next couple of months, how likely ar</a:t>
            </a:r>
            <a:r>
              <a:rPr lang="en-US" sz="5600" dirty="0"/>
              <a:t>e 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to take it? 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687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9B1F7-F1D3-1843-8E3B-55FE9EE2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Our participants said:</a:t>
            </a: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A8D89BEA-CB7C-E642-BBE9-25770E704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32" b="-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35" name="Rectangle 2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6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9B1F7-F1D3-1843-8E3B-55FE9EE2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024" y="2023110"/>
            <a:ext cx="1329508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Why?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CC001-158B-2348-BED5-026DD8B7E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65" y="389965"/>
            <a:ext cx="9650807" cy="60242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Unsure</a:t>
            </a:r>
          </a:p>
          <a:p>
            <a:endParaRPr lang="en-US" sz="3200" dirty="0"/>
          </a:p>
          <a:p>
            <a:r>
              <a:rPr lang="en-US" dirty="0"/>
              <a:t>“</a:t>
            </a:r>
            <a:r>
              <a:rPr lang="en-GB" b="1" dirty="0">
                <a:solidFill>
                  <a:srgbClr val="0432FF"/>
                </a:solidFill>
              </a:rPr>
              <a:t>I am unsure because I am vegan </a:t>
            </a:r>
            <a:r>
              <a:rPr lang="en-GB" dirty="0"/>
              <a:t>and I know that COVID-19 vaccines are tested on animals - as well as humans - but humans get the choice of consenting to this. Animals do not. I am unaware how many animals have been tested and what the consequences were and this saddens me. I am however in a dilemma. Do I choose ethics over health? Tricky...”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20521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9B1F7-F1D3-1843-8E3B-55FE9EE2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024" y="2023110"/>
            <a:ext cx="1329508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Why?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CC001-158B-2348-BED5-026DD8B7E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65" y="389964"/>
            <a:ext cx="9650807" cy="6266329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4100" b="1" dirty="0"/>
              <a:t>Unlikely/Very Unlikely</a:t>
            </a:r>
          </a:p>
          <a:p>
            <a:pPr marL="0" indent="0">
              <a:buNone/>
            </a:pPr>
            <a:endParaRPr lang="en-GB" sz="3600" b="1" dirty="0"/>
          </a:p>
          <a:p>
            <a:r>
              <a:rPr lang="en-US" sz="3300" dirty="0"/>
              <a:t>I am not in the high-risk group, I keep fit, healthy and considerate of my immune system. I also follow all the rules to protect other. </a:t>
            </a:r>
            <a:r>
              <a:rPr lang="en-US" sz="3300" b="1" dirty="0">
                <a:solidFill>
                  <a:srgbClr val="0432FF"/>
                </a:solidFill>
              </a:rPr>
              <a:t>The vaccine is very new and I would prefer not to take it and continue looking after mine and others health as I have been so far. </a:t>
            </a:r>
            <a:r>
              <a:rPr lang="en-US" sz="3300" dirty="0"/>
              <a:t>I do take flu vaccine every year, had one this year already.</a:t>
            </a:r>
          </a:p>
          <a:p>
            <a:endParaRPr lang="en-US" sz="3300" dirty="0"/>
          </a:p>
          <a:p>
            <a:r>
              <a:rPr lang="en-US" sz="3300" b="1" dirty="0">
                <a:solidFill>
                  <a:srgbClr val="0432FF"/>
                </a:solidFill>
              </a:rPr>
              <a:t>I don't really trust my government </a:t>
            </a:r>
            <a:r>
              <a:rPr lang="en-US" sz="3300" dirty="0"/>
              <a:t>to create such important tasks like this. Who knows how many corners they cut? They still implement a highly unreliable rapid tests as a clearance for traveling and other outdoor activities. I think that says a lot about their capability.</a:t>
            </a:r>
          </a:p>
          <a:p>
            <a:endParaRPr lang="en-US" sz="3300" dirty="0"/>
          </a:p>
          <a:p>
            <a:r>
              <a:rPr lang="en-US" sz="3300" dirty="0"/>
              <a:t>I have already had covid and fully recovered. Although I think the vaccine is very necessary for society as a whole, </a:t>
            </a:r>
            <a:r>
              <a:rPr lang="en-US" sz="3300" b="1" dirty="0">
                <a:solidFill>
                  <a:srgbClr val="0432FF"/>
                </a:solidFill>
              </a:rPr>
              <a:t>I am hesitant to put something in my body that has had such a short length of testing.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90643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9B1F7-F1D3-1843-8E3B-55FE9EE2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024" y="2023110"/>
            <a:ext cx="1329508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Why?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CC001-158B-2348-BED5-026DD8B7E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65" y="389965"/>
            <a:ext cx="9650807" cy="602428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/>
              <a:t>Likely/Very Likely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I would take the vaccine if it meant I could </a:t>
            </a:r>
            <a:r>
              <a:rPr lang="en-US" b="1" dirty="0">
                <a:solidFill>
                  <a:srgbClr val="0432FF"/>
                </a:solidFill>
              </a:rPr>
              <a:t>guarantee the safety and the safety of my loved ones </a:t>
            </a:r>
            <a:r>
              <a:rPr lang="en-US" dirty="0"/>
              <a:t>as well as </a:t>
            </a:r>
            <a:r>
              <a:rPr lang="en-US" b="1" dirty="0">
                <a:solidFill>
                  <a:srgbClr val="0432FF"/>
                </a:solidFill>
              </a:rPr>
              <a:t>travel freely.</a:t>
            </a:r>
          </a:p>
          <a:p>
            <a:endParaRPr lang="en-US" b="1" dirty="0">
              <a:solidFill>
                <a:srgbClr val="0432FF"/>
              </a:solidFill>
            </a:endParaRPr>
          </a:p>
          <a:p>
            <a:r>
              <a:rPr lang="en-US" b="1" dirty="0">
                <a:solidFill>
                  <a:srgbClr val="0432FF"/>
                </a:solidFill>
              </a:rPr>
              <a:t>I believe in the science </a:t>
            </a:r>
            <a:r>
              <a:rPr lang="en-US" dirty="0"/>
              <a:t>behind vaccine development and believe in the importance of supporting others by doing my part to achieve herd immunity.</a:t>
            </a:r>
          </a:p>
          <a:p>
            <a:endParaRPr lang="en-US" dirty="0"/>
          </a:p>
          <a:p>
            <a:r>
              <a:rPr lang="en-US" dirty="0"/>
              <a:t>It's the </a:t>
            </a:r>
            <a:r>
              <a:rPr lang="en-US" b="1" dirty="0">
                <a:solidFill>
                  <a:srgbClr val="0432FF"/>
                </a:solidFill>
              </a:rPr>
              <a:t>right thing</a:t>
            </a:r>
            <a:r>
              <a:rPr lang="en-US" dirty="0"/>
              <a:t> to do and I want COVID to get under control as soon as possible. Downloading an app on my phone and getting vaccinated is the least I can do to honour the efforts of all the frontline workers who have and are RISKING THEIR LIVES to keep us all safe.</a:t>
            </a:r>
          </a:p>
        </p:txBody>
      </p:sp>
    </p:spTree>
    <p:extLst>
      <p:ext uri="{BB962C8B-B14F-4D97-AF65-F5344CB8AC3E}">
        <p14:creationId xmlns:p14="http://schemas.microsoft.com/office/powerpoint/2010/main" val="4023969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ACE91-74A0-9C4D-A19B-1DB9369C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667882F-DA7C-5A4A-821A-88491A73BD89}"/>
              </a:ext>
            </a:extLst>
          </p:cNvPr>
          <p:cNvSpPr txBox="1">
            <a:spLocks/>
          </p:cNvSpPr>
          <p:nvPr/>
        </p:nvSpPr>
        <p:spPr>
          <a:xfrm>
            <a:off x="1523999" y="1516956"/>
            <a:ext cx="9144000" cy="327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/>
              <a:t>What do we know about vaccine hesitancy and adherence to government guidelines?</a:t>
            </a:r>
          </a:p>
        </p:txBody>
      </p:sp>
    </p:spTree>
    <p:extLst>
      <p:ext uri="{BB962C8B-B14F-4D97-AF65-F5344CB8AC3E}">
        <p14:creationId xmlns:p14="http://schemas.microsoft.com/office/powerpoint/2010/main" val="211726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Image result for hong kong masks 2003">
            <a:extLst>
              <a:ext uri="{FF2B5EF4-FFF2-40B4-BE49-F238E27FC236}">
                <a16:creationId xmlns:a16="http://schemas.microsoft.com/office/drawing/2014/main" id="{483FF9A6-138B-AA48-9CAE-AEFF62D05E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 r="1" b="933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hong kong students taking exams wearing a mask">
            <a:extLst>
              <a:ext uri="{FF2B5EF4-FFF2-40B4-BE49-F238E27FC236}">
                <a16:creationId xmlns:a16="http://schemas.microsoft.com/office/drawing/2014/main" id="{36E286E0-5967-E245-A522-D255C8C27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7" r="3" b="2834"/>
          <a:stretch/>
        </p:blipFill>
        <p:spPr bwMode="auto">
          <a:xfrm>
            <a:off x="196850" y="171718"/>
            <a:ext cx="4561861" cy="31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651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E6FEE17-5623-4A45-AC66-462C68C7683C}"/>
              </a:ext>
            </a:extLst>
          </p:cNvPr>
          <p:cNvGraphicFramePr>
            <a:graphicFrameLocks noGrp="1"/>
          </p:cNvGraphicFramePr>
          <p:nvPr/>
        </p:nvGraphicFramePr>
        <p:xfrm>
          <a:off x="332736" y="936910"/>
          <a:ext cx="11241445" cy="4785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230">
                  <a:extLst>
                    <a:ext uri="{9D8B030D-6E8A-4147-A177-3AD203B41FA5}">
                      <a16:colId xmlns:a16="http://schemas.microsoft.com/office/drawing/2014/main" val="3899941061"/>
                    </a:ext>
                  </a:extLst>
                </a:gridCol>
                <a:gridCol w="931853">
                  <a:extLst>
                    <a:ext uri="{9D8B030D-6E8A-4147-A177-3AD203B41FA5}">
                      <a16:colId xmlns:a16="http://schemas.microsoft.com/office/drawing/2014/main" val="2596138765"/>
                    </a:ext>
                  </a:extLst>
                </a:gridCol>
                <a:gridCol w="1384256">
                  <a:extLst>
                    <a:ext uri="{9D8B030D-6E8A-4147-A177-3AD203B41FA5}">
                      <a16:colId xmlns:a16="http://schemas.microsoft.com/office/drawing/2014/main" val="1013444152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367837626"/>
                    </a:ext>
                  </a:extLst>
                </a:gridCol>
                <a:gridCol w="6306671">
                  <a:extLst>
                    <a:ext uri="{9D8B030D-6E8A-4147-A177-3AD203B41FA5}">
                      <a16:colId xmlns:a16="http://schemas.microsoft.com/office/drawing/2014/main" val="590934615"/>
                    </a:ext>
                  </a:extLst>
                </a:gridCol>
              </a:tblGrid>
              <a:tr h="545784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wear a mask when you go out?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proportion of people in your community wear a mask? 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725424"/>
                  </a:ext>
                </a:extLst>
              </a:tr>
              <a:tr h="545784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Community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187399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324423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84015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766299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154439"/>
                  </a:ext>
                </a:extLst>
              </a:tr>
              <a:tr h="337138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85875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79868"/>
                  </a:ext>
                </a:extLst>
              </a:tr>
              <a:tr h="390861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56121"/>
                  </a:ext>
                </a:extLst>
              </a:tr>
              <a:tr h="309283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48163"/>
                  </a:ext>
                </a:extLst>
              </a:tr>
              <a:tr h="31017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01292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055537"/>
                  </a:ext>
                </a:extLst>
              </a:tr>
            </a:tbl>
          </a:graphicData>
        </a:graphic>
      </p:graphicFrame>
      <p:pic>
        <p:nvPicPr>
          <p:cNvPr id="7" name="Picture 6" descr="Flag of Greece | Britannica">
            <a:extLst>
              <a:ext uri="{FF2B5EF4-FFF2-40B4-BE49-F238E27FC236}">
                <a16:creationId xmlns:a16="http://schemas.microsoft.com/office/drawing/2014/main" id="{2C7C6EE8-0398-BC47-9C36-DD60709B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5" y="3652824"/>
            <a:ext cx="733864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Flag of the United States - Wikipedia">
            <a:extLst>
              <a:ext uri="{FF2B5EF4-FFF2-40B4-BE49-F238E27FC236}">
                <a16:creationId xmlns:a16="http://schemas.microsoft.com/office/drawing/2014/main" id="{83C645B1-A62E-FD4E-96DC-804218B79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8" y="2906431"/>
            <a:ext cx="732069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g of Italy - Wikipedia">
            <a:extLst>
              <a:ext uri="{FF2B5EF4-FFF2-40B4-BE49-F238E27FC236}">
                <a16:creationId xmlns:a16="http://schemas.microsoft.com/office/drawing/2014/main" id="{42CB4061-12DD-8342-931B-F19F22F8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9" y="4339055"/>
            <a:ext cx="734782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lag of the United Kingdom - Wikipedia">
            <a:extLst>
              <a:ext uri="{FF2B5EF4-FFF2-40B4-BE49-F238E27FC236}">
                <a16:creationId xmlns:a16="http://schemas.microsoft.com/office/drawing/2014/main" id="{F04EDF8B-555C-A045-93FE-FA4A86E0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64" y="2139518"/>
            <a:ext cx="769330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uy Hong Kong Flag - Flags Flagpoles and Banners">
            <a:extLst>
              <a:ext uri="{FF2B5EF4-FFF2-40B4-BE49-F238E27FC236}">
                <a16:creationId xmlns:a16="http://schemas.microsoft.com/office/drawing/2014/main" id="{17AB50D5-0660-BC4B-8628-7501EEB7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6" y="5055560"/>
            <a:ext cx="734782" cy="4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EEF3B7-A558-304B-967C-42617CFC1D1D}"/>
              </a:ext>
            </a:extLst>
          </p:cNvPr>
          <p:cNvSpPr txBox="1"/>
          <p:nvPr/>
        </p:nvSpPr>
        <p:spPr>
          <a:xfrm>
            <a:off x="332736" y="5779825"/>
            <a:ext cx="532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Notes.</a:t>
            </a:r>
            <a:r>
              <a:rPr lang="en-US" sz="1200" dirty="0"/>
              <a:t> L1 = Lockdown 1 (17 April – 14 July); L2 = Lockdown 2 (17 Oct – 1 Feb 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9B50C7-02F8-244E-A9BD-1B188A472F93}"/>
              </a:ext>
            </a:extLst>
          </p:cNvPr>
          <p:cNvSpPr txBox="1"/>
          <p:nvPr/>
        </p:nvSpPr>
        <p:spPr>
          <a:xfrm>
            <a:off x="1473940" y="2906430"/>
            <a:ext cx="10385323" cy="28155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38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E6FEE17-5623-4A45-AC66-462C68C7683C}"/>
              </a:ext>
            </a:extLst>
          </p:cNvPr>
          <p:cNvGraphicFramePr>
            <a:graphicFrameLocks noGrp="1"/>
          </p:cNvGraphicFramePr>
          <p:nvPr/>
        </p:nvGraphicFramePr>
        <p:xfrm>
          <a:off x="332736" y="936910"/>
          <a:ext cx="11241445" cy="4785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230">
                  <a:extLst>
                    <a:ext uri="{9D8B030D-6E8A-4147-A177-3AD203B41FA5}">
                      <a16:colId xmlns:a16="http://schemas.microsoft.com/office/drawing/2014/main" val="3899941061"/>
                    </a:ext>
                  </a:extLst>
                </a:gridCol>
                <a:gridCol w="931853">
                  <a:extLst>
                    <a:ext uri="{9D8B030D-6E8A-4147-A177-3AD203B41FA5}">
                      <a16:colId xmlns:a16="http://schemas.microsoft.com/office/drawing/2014/main" val="2596138765"/>
                    </a:ext>
                  </a:extLst>
                </a:gridCol>
                <a:gridCol w="1384256">
                  <a:extLst>
                    <a:ext uri="{9D8B030D-6E8A-4147-A177-3AD203B41FA5}">
                      <a16:colId xmlns:a16="http://schemas.microsoft.com/office/drawing/2014/main" val="1013444152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367837626"/>
                    </a:ext>
                  </a:extLst>
                </a:gridCol>
                <a:gridCol w="6306671">
                  <a:extLst>
                    <a:ext uri="{9D8B030D-6E8A-4147-A177-3AD203B41FA5}">
                      <a16:colId xmlns:a16="http://schemas.microsoft.com/office/drawing/2014/main" val="590934615"/>
                    </a:ext>
                  </a:extLst>
                </a:gridCol>
              </a:tblGrid>
              <a:tr h="545784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wear a mask when you go out?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proportion of people in your community wear a mask? 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725424"/>
                  </a:ext>
                </a:extLst>
              </a:tr>
              <a:tr h="545784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Community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187399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324423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84015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766299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154439"/>
                  </a:ext>
                </a:extLst>
              </a:tr>
              <a:tr h="337138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85875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79868"/>
                  </a:ext>
                </a:extLst>
              </a:tr>
              <a:tr h="390861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56121"/>
                  </a:ext>
                </a:extLst>
              </a:tr>
              <a:tr h="309283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48163"/>
                  </a:ext>
                </a:extLst>
              </a:tr>
              <a:tr h="31017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01292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055537"/>
                  </a:ext>
                </a:extLst>
              </a:tr>
            </a:tbl>
          </a:graphicData>
        </a:graphic>
      </p:graphicFrame>
      <p:pic>
        <p:nvPicPr>
          <p:cNvPr id="7" name="Picture 6" descr="Flag of Greece | Britannica">
            <a:extLst>
              <a:ext uri="{FF2B5EF4-FFF2-40B4-BE49-F238E27FC236}">
                <a16:creationId xmlns:a16="http://schemas.microsoft.com/office/drawing/2014/main" id="{2C7C6EE8-0398-BC47-9C36-DD60709B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5" y="3652824"/>
            <a:ext cx="733864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Flag of the United States - Wikipedia">
            <a:extLst>
              <a:ext uri="{FF2B5EF4-FFF2-40B4-BE49-F238E27FC236}">
                <a16:creationId xmlns:a16="http://schemas.microsoft.com/office/drawing/2014/main" id="{83C645B1-A62E-FD4E-96DC-804218B79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8" y="2906431"/>
            <a:ext cx="732069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g of Italy - Wikipedia">
            <a:extLst>
              <a:ext uri="{FF2B5EF4-FFF2-40B4-BE49-F238E27FC236}">
                <a16:creationId xmlns:a16="http://schemas.microsoft.com/office/drawing/2014/main" id="{42CB4061-12DD-8342-931B-F19F22F8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9" y="4339055"/>
            <a:ext cx="734782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lag of the United Kingdom - Wikipedia">
            <a:extLst>
              <a:ext uri="{FF2B5EF4-FFF2-40B4-BE49-F238E27FC236}">
                <a16:creationId xmlns:a16="http://schemas.microsoft.com/office/drawing/2014/main" id="{F04EDF8B-555C-A045-93FE-FA4A86E0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64" y="2139518"/>
            <a:ext cx="769330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uy Hong Kong Flag - Flags Flagpoles and Banners">
            <a:extLst>
              <a:ext uri="{FF2B5EF4-FFF2-40B4-BE49-F238E27FC236}">
                <a16:creationId xmlns:a16="http://schemas.microsoft.com/office/drawing/2014/main" id="{17AB50D5-0660-BC4B-8628-7501EEB7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6" y="5055560"/>
            <a:ext cx="734782" cy="4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EEF3B7-A558-304B-967C-42617CFC1D1D}"/>
              </a:ext>
            </a:extLst>
          </p:cNvPr>
          <p:cNvSpPr txBox="1"/>
          <p:nvPr/>
        </p:nvSpPr>
        <p:spPr>
          <a:xfrm>
            <a:off x="332736" y="5779825"/>
            <a:ext cx="532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Notes.</a:t>
            </a:r>
            <a:r>
              <a:rPr lang="en-US" sz="1200" dirty="0"/>
              <a:t> L1 = Lockdown 1 (17 April – 14 July); L2 = Lockdown 2 (17 Oct – 1 Feb 2021)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9975F-74D0-C447-A54F-359CAEB54E88}"/>
              </a:ext>
            </a:extLst>
          </p:cNvPr>
          <p:cNvSpPr/>
          <p:nvPr/>
        </p:nvSpPr>
        <p:spPr>
          <a:xfrm>
            <a:off x="1568741" y="3562597"/>
            <a:ext cx="10133901" cy="2147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89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E6FEE17-5623-4A45-AC66-462C68C76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287581"/>
              </p:ext>
            </p:extLst>
          </p:nvPr>
        </p:nvGraphicFramePr>
        <p:xfrm>
          <a:off x="332736" y="936910"/>
          <a:ext cx="11241445" cy="4785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230">
                  <a:extLst>
                    <a:ext uri="{9D8B030D-6E8A-4147-A177-3AD203B41FA5}">
                      <a16:colId xmlns:a16="http://schemas.microsoft.com/office/drawing/2014/main" val="3899941061"/>
                    </a:ext>
                  </a:extLst>
                </a:gridCol>
                <a:gridCol w="931853">
                  <a:extLst>
                    <a:ext uri="{9D8B030D-6E8A-4147-A177-3AD203B41FA5}">
                      <a16:colId xmlns:a16="http://schemas.microsoft.com/office/drawing/2014/main" val="2596138765"/>
                    </a:ext>
                  </a:extLst>
                </a:gridCol>
                <a:gridCol w="1384256">
                  <a:extLst>
                    <a:ext uri="{9D8B030D-6E8A-4147-A177-3AD203B41FA5}">
                      <a16:colId xmlns:a16="http://schemas.microsoft.com/office/drawing/2014/main" val="1013444152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367837626"/>
                    </a:ext>
                  </a:extLst>
                </a:gridCol>
                <a:gridCol w="6306671">
                  <a:extLst>
                    <a:ext uri="{9D8B030D-6E8A-4147-A177-3AD203B41FA5}">
                      <a16:colId xmlns:a16="http://schemas.microsoft.com/office/drawing/2014/main" val="590934615"/>
                    </a:ext>
                  </a:extLst>
                </a:gridCol>
              </a:tblGrid>
              <a:tr h="545784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wear a mask when you go out?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proportion of people in your community wear a mask? 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725424"/>
                  </a:ext>
                </a:extLst>
              </a:tr>
              <a:tr h="545784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Community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187399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324423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84015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766299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154439"/>
                  </a:ext>
                </a:extLst>
              </a:tr>
              <a:tr h="337138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85875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79868"/>
                  </a:ext>
                </a:extLst>
              </a:tr>
              <a:tr h="390861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56121"/>
                  </a:ext>
                </a:extLst>
              </a:tr>
              <a:tr h="309283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48163"/>
                  </a:ext>
                </a:extLst>
              </a:tr>
              <a:tr h="31017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01292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055537"/>
                  </a:ext>
                </a:extLst>
              </a:tr>
            </a:tbl>
          </a:graphicData>
        </a:graphic>
      </p:graphicFrame>
      <p:pic>
        <p:nvPicPr>
          <p:cNvPr id="7" name="Picture 6" descr="Flag of Greece | Britannica">
            <a:extLst>
              <a:ext uri="{FF2B5EF4-FFF2-40B4-BE49-F238E27FC236}">
                <a16:creationId xmlns:a16="http://schemas.microsoft.com/office/drawing/2014/main" id="{2C7C6EE8-0398-BC47-9C36-DD60709B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5" y="3652824"/>
            <a:ext cx="733864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Flag of the United States - Wikipedia">
            <a:extLst>
              <a:ext uri="{FF2B5EF4-FFF2-40B4-BE49-F238E27FC236}">
                <a16:creationId xmlns:a16="http://schemas.microsoft.com/office/drawing/2014/main" id="{83C645B1-A62E-FD4E-96DC-804218B79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8" y="2906431"/>
            <a:ext cx="732069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g of Italy - Wikipedia">
            <a:extLst>
              <a:ext uri="{FF2B5EF4-FFF2-40B4-BE49-F238E27FC236}">
                <a16:creationId xmlns:a16="http://schemas.microsoft.com/office/drawing/2014/main" id="{42CB4061-12DD-8342-931B-F19F22F8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9" y="4339055"/>
            <a:ext cx="734782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lag of the United Kingdom - Wikipedia">
            <a:extLst>
              <a:ext uri="{FF2B5EF4-FFF2-40B4-BE49-F238E27FC236}">
                <a16:creationId xmlns:a16="http://schemas.microsoft.com/office/drawing/2014/main" id="{F04EDF8B-555C-A045-93FE-FA4A86E0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64" y="2139518"/>
            <a:ext cx="769330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uy Hong Kong Flag - Flags Flagpoles and Banners">
            <a:extLst>
              <a:ext uri="{FF2B5EF4-FFF2-40B4-BE49-F238E27FC236}">
                <a16:creationId xmlns:a16="http://schemas.microsoft.com/office/drawing/2014/main" id="{17AB50D5-0660-BC4B-8628-7501EEB7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6" y="5055560"/>
            <a:ext cx="734782" cy="4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EEF3B7-A558-304B-967C-42617CFC1D1D}"/>
              </a:ext>
            </a:extLst>
          </p:cNvPr>
          <p:cNvSpPr txBox="1"/>
          <p:nvPr/>
        </p:nvSpPr>
        <p:spPr>
          <a:xfrm>
            <a:off x="332736" y="5779825"/>
            <a:ext cx="532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Notes.</a:t>
            </a:r>
            <a:r>
              <a:rPr lang="en-US" sz="1200" dirty="0"/>
              <a:t> L1 = Lockdown 1 (17 April – 14 July); L2 = Lockdown 2 (17 Oct – 1 Feb 2021)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C3A3F3-D7A2-4F43-B833-60888D967B11}"/>
              </a:ext>
            </a:extLst>
          </p:cNvPr>
          <p:cNvSpPr/>
          <p:nvPr/>
        </p:nvSpPr>
        <p:spPr>
          <a:xfrm>
            <a:off x="1568741" y="4952009"/>
            <a:ext cx="10133901" cy="75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71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E6FEE17-5623-4A45-AC66-462C68C7683C}"/>
              </a:ext>
            </a:extLst>
          </p:cNvPr>
          <p:cNvGraphicFramePr>
            <a:graphicFrameLocks noGrp="1"/>
          </p:cNvGraphicFramePr>
          <p:nvPr/>
        </p:nvGraphicFramePr>
        <p:xfrm>
          <a:off x="332736" y="936910"/>
          <a:ext cx="11241445" cy="4785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230">
                  <a:extLst>
                    <a:ext uri="{9D8B030D-6E8A-4147-A177-3AD203B41FA5}">
                      <a16:colId xmlns:a16="http://schemas.microsoft.com/office/drawing/2014/main" val="3899941061"/>
                    </a:ext>
                  </a:extLst>
                </a:gridCol>
                <a:gridCol w="931853">
                  <a:extLst>
                    <a:ext uri="{9D8B030D-6E8A-4147-A177-3AD203B41FA5}">
                      <a16:colId xmlns:a16="http://schemas.microsoft.com/office/drawing/2014/main" val="2596138765"/>
                    </a:ext>
                  </a:extLst>
                </a:gridCol>
                <a:gridCol w="1384256">
                  <a:extLst>
                    <a:ext uri="{9D8B030D-6E8A-4147-A177-3AD203B41FA5}">
                      <a16:colId xmlns:a16="http://schemas.microsoft.com/office/drawing/2014/main" val="1013444152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367837626"/>
                    </a:ext>
                  </a:extLst>
                </a:gridCol>
                <a:gridCol w="6306671">
                  <a:extLst>
                    <a:ext uri="{9D8B030D-6E8A-4147-A177-3AD203B41FA5}">
                      <a16:colId xmlns:a16="http://schemas.microsoft.com/office/drawing/2014/main" val="590934615"/>
                    </a:ext>
                  </a:extLst>
                </a:gridCol>
              </a:tblGrid>
              <a:tr h="545784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wear a mask when you go out?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proportion of people in your community wear a mask? 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725424"/>
                  </a:ext>
                </a:extLst>
              </a:tr>
              <a:tr h="545784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Community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187399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324423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84015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766299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154439"/>
                  </a:ext>
                </a:extLst>
              </a:tr>
              <a:tr h="337138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85875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79868"/>
                  </a:ext>
                </a:extLst>
              </a:tr>
              <a:tr h="390861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56121"/>
                  </a:ext>
                </a:extLst>
              </a:tr>
              <a:tr h="309283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48163"/>
                  </a:ext>
                </a:extLst>
              </a:tr>
              <a:tr h="31017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01292"/>
                  </a:ext>
                </a:extLst>
              </a:tr>
              <a:tr h="385259">
                <a:tc>
                  <a:txBody>
                    <a:bodyPr/>
                    <a:lstStyle/>
                    <a:p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055537"/>
                  </a:ext>
                </a:extLst>
              </a:tr>
            </a:tbl>
          </a:graphicData>
        </a:graphic>
      </p:graphicFrame>
      <p:pic>
        <p:nvPicPr>
          <p:cNvPr id="7" name="Picture 6" descr="Flag of Greece | Britannica">
            <a:extLst>
              <a:ext uri="{FF2B5EF4-FFF2-40B4-BE49-F238E27FC236}">
                <a16:creationId xmlns:a16="http://schemas.microsoft.com/office/drawing/2014/main" id="{2C7C6EE8-0398-BC47-9C36-DD60709B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5" y="3652824"/>
            <a:ext cx="733864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Flag of the United States - Wikipedia">
            <a:extLst>
              <a:ext uri="{FF2B5EF4-FFF2-40B4-BE49-F238E27FC236}">
                <a16:creationId xmlns:a16="http://schemas.microsoft.com/office/drawing/2014/main" id="{83C645B1-A62E-FD4E-96DC-804218B79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8" y="2906431"/>
            <a:ext cx="732069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g of Italy - Wikipedia">
            <a:extLst>
              <a:ext uri="{FF2B5EF4-FFF2-40B4-BE49-F238E27FC236}">
                <a16:creationId xmlns:a16="http://schemas.microsoft.com/office/drawing/2014/main" id="{42CB4061-12DD-8342-931B-F19F22F8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9" y="4339055"/>
            <a:ext cx="734782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lag of the United Kingdom - Wikipedia">
            <a:extLst>
              <a:ext uri="{FF2B5EF4-FFF2-40B4-BE49-F238E27FC236}">
                <a16:creationId xmlns:a16="http://schemas.microsoft.com/office/drawing/2014/main" id="{F04EDF8B-555C-A045-93FE-FA4A86E0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64" y="2139518"/>
            <a:ext cx="769330" cy="4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uy Hong Kong Flag - Flags Flagpoles and Banners">
            <a:extLst>
              <a:ext uri="{FF2B5EF4-FFF2-40B4-BE49-F238E27FC236}">
                <a16:creationId xmlns:a16="http://schemas.microsoft.com/office/drawing/2014/main" id="{17AB50D5-0660-BC4B-8628-7501EEB7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6" y="5055560"/>
            <a:ext cx="734782" cy="4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EEF3B7-A558-304B-967C-42617CFC1D1D}"/>
              </a:ext>
            </a:extLst>
          </p:cNvPr>
          <p:cNvSpPr txBox="1"/>
          <p:nvPr/>
        </p:nvSpPr>
        <p:spPr>
          <a:xfrm>
            <a:off x="332736" y="5779825"/>
            <a:ext cx="532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Notes.</a:t>
            </a:r>
            <a:r>
              <a:rPr lang="en-US" sz="1200" dirty="0"/>
              <a:t> L1 = Lockdown 1 (17 April – 14 July); L2 = Lockdown 2 (17 Oct – 1 Feb 2021)</a:t>
            </a:r>
          </a:p>
        </p:txBody>
      </p:sp>
    </p:spTree>
    <p:extLst>
      <p:ext uri="{BB962C8B-B14F-4D97-AF65-F5344CB8AC3E}">
        <p14:creationId xmlns:p14="http://schemas.microsoft.com/office/powerpoint/2010/main" val="477920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ACE91-74A0-9C4D-A19B-1DB9369C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667882F-DA7C-5A4A-821A-88491A73BD89}"/>
              </a:ext>
            </a:extLst>
          </p:cNvPr>
          <p:cNvSpPr txBox="1">
            <a:spLocks/>
          </p:cNvSpPr>
          <p:nvPr/>
        </p:nvSpPr>
        <p:spPr>
          <a:xfrm>
            <a:off x="4629872" y="740780"/>
            <a:ext cx="6748041" cy="3671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/>
              <a:t>Are there positive outcomes from the pandemic?</a:t>
            </a:r>
          </a:p>
        </p:txBody>
      </p:sp>
      <p:pic>
        <p:nvPicPr>
          <p:cNvPr id="6146" name="Picture 2" descr="Image result for positive note">
            <a:extLst>
              <a:ext uri="{FF2B5EF4-FFF2-40B4-BE49-F238E27FC236}">
                <a16:creationId xmlns:a16="http://schemas.microsoft.com/office/drawing/2014/main" id="{4A1F6135-E04D-D141-860F-33E7CC27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3" y="551963"/>
            <a:ext cx="3860622" cy="38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396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C30B-4A3A-2449-A14D-9F4566D1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People spoke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6B9AE-8A0F-E84F-AF43-D78BD49C4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Autofit/>
          </a:bodyPr>
          <a:lstStyle/>
          <a:p>
            <a:pPr marL="393700" indent="-393700">
              <a:buFont typeface="Wingdings" pitchFamily="2" charset="2"/>
              <a:buChar char="ü"/>
            </a:pPr>
            <a:r>
              <a:rPr lang="en-GB" sz="1800" dirty="0"/>
              <a:t>More </a:t>
            </a:r>
            <a:r>
              <a:rPr lang="en-GB" sz="1800" b="1" dirty="0"/>
              <a:t>hygienic behaviour</a:t>
            </a:r>
          </a:p>
          <a:p>
            <a:pPr marL="393700" indent="-393700">
              <a:buFont typeface="Wingdings" pitchFamily="2" charset="2"/>
              <a:buChar char="ü"/>
            </a:pPr>
            <a:r>
              <a:rPr lang="en-GB" sz="1800" dirty="0"/>
              <a:t>People helping each other out, </a:t>
            </a:r>
            <a:r>
              <a:rPr lang="en-GB" sz="1800" b="1" dirty="0"/>
              <a:t>working from home has helped people with certain conditions or needs</a:t>
            </a:r>
            <a:r>
              <a:rPr lang="en-GB" sz="1800" dirty="0"/>
              <a:t>…</a:t>
            </a:r>
          </a:p>
          <a:p>
            <a:pPr marL="393700" indent="-393700">
              <a:buFont typeface="Wingdings" pitchFamily="2" charset="2"/>
              <a:buChar char="ü"/>
            </a:pPr>
            <a:r>
              <a:rPr lang="en-GB" sz="1800" b="1" dirty="0"/>
              <a:t>Solidarity and cohesion </a:t>
            </a:r>
            <a:r>
              <a:rPr lang="en-GB" sz="1800" dirty="0"/>
              <a:t>between family members, friends, communities, neighbours etc. </a:t>
            </a:r>
          </a:p>
          <a:p>
            <a:pPr marL="393700" indent="-393700">
              <a:buFont typeface="Wingdings" pitchFamily="2" charset="2"/>
              <a:buChar char="ü"/>
            </a:pPr>
            <a:r>
              <a:rPr lang="en-GB" sz="1800" dirty="0"/>
              <a:t>Being able to help others out in my </a:t>
            </a:r>
            <a:r>
              <a:rPr lang="en-GB" sz="1800" b="1" dirty="0"/>
              <a:t>increased volunteering</a:t>
            </a:r>
            <a:r>
              <a:rPr lang="en-GB" sz="1800" dirty="0"/>
              <a:t>.</a:t>
            </a:r>
          </a:p>
          <a:p>
            <a:pPr marL="393700" indent="-393700">
              <a:buFont typeface="Wingdings" pitchFamily="2" charset="2"/>
              <a:buChar char="ü"/>
            </a:pPr>
            <a:r>
              <a:rPr lang="en-GB" sz="1800" dirty="0"/>
              <a:t>A greater majority of the global community just slowed down from the hustle and </a:t>
            </a:r>
            <a:r>
              <a:rPr lang="en-GB" sz="1800" b="1" dirty="0"/>
              <a:t>appreciated their friends and family</a:t>
            </a:r>
            <a:r>
              <a:rPr lang="en-GB" sz="1800" dirty="0"/>
              <a:t>. </a:t>
            </a:r>
          </a:p>
          <a:p>
            <a:pPr marL="393700" indent="-393700">
              <a:buFont typeface="Wingdings" pitchFamily="2" charset="2"/>
              <a:buChar char="ü"/>
            </a:pPr>
            <a:r>
              <a:rPr lang="en-GB" sz="1800" dirty="0"/>
              <a:t>In the first lockdown there were </a:t>
            </a:r>
            <a:r>
              <a:rPr lang="en-GB" sz="1800" b="1" dirty="0"/>
              <a:t>kind acts directed towards me and my NHS colleagues </a:t>
            </a:r>
            <a:r>
              <a:rPr lang="en-GB" sz="1800" dirty="0"/>
              <a:t>(companies offering discounts, lunches, the clapping). This has dwindled as the 2nd lockdown approaches.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26" name="Picture 2" descr="Why Random Acts of Kindness are Important - TeacupsAndTales">
            <a:extLst>
              <a:ext uri="{FF2B5EF4-FFF2-40B4-BE49-F238E27FC236}">
                <a16:creationId xmlns:a16="http://schemas.microsoft.com/office/drawing/2014/main" id="{46AB997B-D0D1-BB46-82CA-83028BCFF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556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155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94507D7-7B44-AC41-9F1D-4DA26E636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" r="3741" b="1"/>
          <a:stretch/>
        </p:blipFill>
        <p:spPr>
          <a:xfrm>
            <a:off x="571295" y="3953408"/>
            <a:ext cx="4851605" cy="2647626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51399C2-BD8C-AD40-9009-F816F2C21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00"/>
          <a:stretch/>
        </p:blipFill>
        <p:spPr>
          <a:xfrm>
            <a:off x="6686587" y="620355"/>
            <a:ext cx="5141144" cy="280864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8BD40B4-E064-9646-9893-37EAE1E85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0" r="-2" b="5641"/>
          <a:stretch/>
        </p:blipFill>
        <p:spPr>
          <a:xfrm>
            <a:off x="432335" y="693401"/>
            <a:ext cx="5213520" cy="2506062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C223318A-5FDD-BC4B-A363-DD8AD3571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731" y="4224110"/>
            <a:ext cx="5308439" cy="21062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FE960-2EB2-534E-9E78-454EB6E14435}"/>
              </a:ext>
            </a:extLst>
          </p:cNvPr>
          <p:cNvSpPr txBox="1"/>
          <p:nvPr/>
        </p:nvSpPr>
        <p:spPr>
          <a:xfrm>
            <a:off x="8201001" y="192812"/>
            <a:ext cx="288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Hong Kong, Singapore, 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33E61E-EA8F-2848-B4A1-94AFA4138B94}"/>
              </a:ext>
            </a:extLst>
          </p:cNvPr>
          <p:cNvSpPr txBox="1"/>
          <p:nvPr/>
        </p:nvSpPr>
        <p:spPr>
          <a:xfrm>
            <a:off x="2336401" y="8146"/>
            <a:ext cx="188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UK, USA, Australia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DBD76-11BB-3642-81C5-E0B10E29110C}"/>
              </a:ext>
            </a:extLst>
          </p:cNvPr>
          <p:cNvSpPr txBox="1"/>
          <p:nvPr/>
        </p:nvSpPr>
        <p:spPr>
          <a:xfrm>
            <a:off x="2663175" y="3206598"/>
            <a:ext cx="6223820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/>
              <a:t>Q: How has the pandemic changed your </a:t>
            </a:r>
            <a:r>
              <a:rPr lang="en-US" sz="2200" b="1" dirty="0" err="1"/>
              <a:t>behaviour</a:t>
            </a:r>
            <a:r>
              <a:rPr lang="en-US" sz="2200" b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0221C-BF0C-9941-B7EB-DA0D2A8BE69B}"/>
              </a:ext>
            </a:extLst>
          </p:cNvPr>
          <p:cNvSpPr txBox="1"/>
          <p:nvPr/>
        </p:nvSpPr>
        <p:spPr>
          <a:xfrm>
            <a:off x="0" y="377478"/>
            <a:ext cx="129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Lockdown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4888C-E89B-5B41-B39F-1B4B22C82BBA}"/>
              </a:ext>
            </a:extLst>
          </p:cNvPr>
          <p:cNvSpPr txBox="1"/>
          <p:nvPr/>
        </p:nvSpPr>
        <p:spPr>
          <a:xfrm>
            <a:off x="-4500" y="3758087"/>
            <a:ext cx="129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Lockdown 2</a:t>
            </a:r>
          </a:p>
        </p:txBody>
      </p:sp>
    </p:spTree>
    <p:extLst>
      <p:ext uri="{BB962C8B-B14F-4D97-AF65-F5344CB8AC3E}">
        <p14:creationId xmlns:p14="http://schemas.microsoft.com/office/powerpoint/2010/main" val="761385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8ED9435A-7245-B34E-B9AC-90AB1259A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8"/>
          <a:stretch/>
        </p:blipFill>
        <p:spPr>
          <a:xfrm>
            <a:off x="7173869" y="4053332"/>
            <a:ext cx="4882887" cy="266469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8278DD1-41ED-6F41-837A-6D5FABEA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6" r="2" b="4685"/>
          <a:stretch/>
        </p:blipFill>
        <p:spPr>
          <a:xfrm>
            <a:off x="7005187" y="591973"/>
            <a:ext cx="4877651" cy="266469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B586D50-E9B3-AF4F-8991-EC476C6E9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2" r="-2" b="4404"/>
          <a:stretch/>
        </p:blipFill>
        <p:spPr>
          <a:xfrm>
            <a:off x="298117" y="591973"/>
            <a:ext cx="5321301" cy="2557871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8157B901-FE1A-2F4F-9398-EA1460DF43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2" r="2" b="4313"/>
          <a:stretch/>
        </p:blipFill>
        <p:spPr>
          <a:xfrm>
            <a:off x="298117" y="4161718"/>
            <a:ext cx="5229763" cy="2516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439C0E-409F-4344-A43D-64CBC1F10357}"/>
              </a:ext>
            </a:extLst>
          </p:cNvPr>
          <p:cNvSpPr txBox="1"/>
          <p:nvPr/>
        </p:nvSpPr>
        <p:spPr>
          <a:xfrm>
            <a:off x="8619674" y="139971"/>
            <a:ext cx="199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Hong Kong &amp; 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FBA6A-4BB6-9E45-AD21-B66DC04C1304}"/>
              </a:ext>
            </a:extLst>
          </p:cNvPr>
          <p:cNvSpPr txBox="1"/>
          <p:nvPr/>
        </p:nvSpPr>
        <p:spPr>
          <a:xfrm>
            <a:off x="2472412" y="-4341"/>
            <a:ext cx="109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UK &amp;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6DD13-8AA5-B048-8CAC-DFD8DDCFA1F0}"/>
              </a:ext>
            </a:extLst>
          </p:cNvPr>
          <p:cNvSpPr txBox="1"/>
          <p:nvPr/>
        </p:nvSpPr>
        <p:spPr>
          <a:xfrm>
            <a:off x="2663175" y="3206598"/>
            <a:ext cx="632842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Q: What were some pleasant / unpleasant things you have observed during the pandemic?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F2888F-DD2C-A841-B629-D5D6FEEC4B89}"/>
              </a:ext>
            </a:extLst>
          </p:cNvPr>
          <p:cNvSpPr txBox="1"/>
          <p:nvPr/>
        </p:nvSpPr>
        <p:spPr>
          <a:xfrm>
            <a:off x="0" y="377478"/>
            <a:ext cx="129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Lockdown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6B229-B894-1E45-86F8-D12DE20EC08E}"/>
              </a:ext>
            </a:extLst>
          </p:cNvPr>
          <p:cNvSpPr txBox="1"/>
          <p:nvPr/>
        </p:nvSpPr>
        <p:spPr>
          <a:xfrm>
            <a:off x="-4500" y="3758087"/>
            <a:ext cx="129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Lockdown 2</a:t>
            </a:r>
          </a:p>
        </p:txBody>
      </p:sp>
    </p:spTree>
    <p:extLst>
      <p:ext uri="{BB962C8B-B14F-4D97-AF65-F5344CB8AC3E}">
        <p14:creationId xmlns:p14="http://schemas.microsoft.com/office/powerpoint/2010/main" val="1341168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300FA-C661-514E-AE61-494D1DAC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US" dirty="0"/>
              <a:t>What now?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A4867E-B6B3-4E59-BB8E-526E883D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9494519" cy="4192520"/>
          </a:xfrm>
        </p:spPr>
        <p:txBody>
          <a:bodyPr>
            <a:noAutofit/>
          </a:bodyPr>
          <a:lstStyle/>
          <a:p>
            <a:r>
              <a:rPr lang="en-US" sz="2400" dirty="0"/>
              <a:t>COVID affects all of us, and perhaps we can focus on specific variables that fluctuate during lockdown vs across waves. Short and long-term solutions needed.</a:t>
            </a:r>
          </a:p>
          <a:p>
            <a:endParaRPr lang="en-US" sz="2400" dirty="0"/>
          </a:p>
          <a:p>
            <a:r>
              <a:rPr lang="en-US" sz="2400" dirty="0"/>
              <a:t>Like SARS in 2003, may increase our preparedness for future pandemics alike.</a:t>
            </a:r>
          </a:p>
          <a:p>
            <a:endParaRPr lang="en-US" sz="2400" dirty="0"/>
          </a:p>
          <a:p>
            <a:r>
              <a:rPr lang="en-US" sz="2400" dirty="0"/>
              <a:t>Discussions around mental health previously stigmatized but this is a turning point.  </a:t>
            </a:r>
          </a:p>
        </p:txBody>
      </p:sp>
    </p:spTree>
    <p:extLst>
      <p:ext uri="{BB962C8B-B14F-4D97-AF65-F5344CB8AC3E}">
        <p14:creationId xmlns:p14="http://schemas.microsoft.com/office/powerpoint/2010/main" val="2246365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B127E-2C79-2644-BCBE-6608C7A4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02"/>
            <a:ext cx="12215846" cy="699247"/>
          </a:xfr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25425"/>
            <a:r>
              <a:rPr lang="en-US" sz="4000" b="1" dirty="0"/>
              <a:t>GlobalCOVIDStudy.com  	</a:t>
            </a:r>
            <a:endParaRPr lang="en-US" sz="20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C37E7-E302-5843-B00C-ADD30B69BEC5}"/>
              </a:ext>
            </a:extLst>
          </p:cNvPr>
          <p:cNvGrpSpPr/>
          <p:nvPr/>
        </p:nvGrpSpPr>
        <p:grpSpPr>
          <a:xfrm>
            <a:off x="7042033" y="96506"/>
            <a:ext cx="5023297" cy="533400"/>
            <a:chOff x="7042033" y="96506"/>
            <a:chExt cx="5023297" cy="5334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E5BEF1E-2AB8-9E4A-B926-8D6351721245}"/>
                </a:ext>
              </a:extLst>
            </p:cNvPr>
            <p:cNvGrpSpPr/>
            <p:nvPr/>
          </p:nvGrpSpPr>
          <p:grpSpPr>
            <a:xfrm>
              <a:off x="7042033" y="96506"/>
              <a:ext cx="891729" cy="533400"/>
              <a:chOff x="8010221" y="6279685"/>
              <a:chExt cx="891729" cy="533400"/>
            </a:xfrm>
          </p:grpSpPr>
          <p:pic>
            <p:nvPicPr>
              <p:cNvPr id="1026" name="Picture 2" descr="Twitter Logo transparent PNG - StickPNG">
                <a:extLst>
                  <a:ext uri="{FF2B5EF4-FFF2-40B4-BE49-F238E27FC236}">
                    <a16:creationId xmlns:a16="http://schemas.microsoft.com/office/drawing/2014/main" id="{79D78441-EAEB-E547-97EE-2B8F5282F8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8550" y="6279685"/>
                <a:ext cx="533400" cy="533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Instagram Logo transparent PNG - StickPNG">
                <a:extLst>
                  <a:ext uri="{FF2B5EF4-FFF2-40B4-BE49-F238E27FC236}">
                    <a16:creationId xmlns:a16="http://schemas.microsoft.com/office/drawing/2014/main" id="{A0554ED6-7B66-7147-8A59-0D6D72AAA5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0221" y="6343637"/>
                <a:ext cx="398669" cy="398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9DAF3D-7B5C-8E4B-9246-D0440694E4B0}"/>
                </a:ext>
              </a:extLst>
            </p:cNvPr>
            <p:cNvSpPr txBox="1"/>
            <p:nvPr/>
          </p:nvSpPr>
          <p:spPr>
            <a:xfrm>
              <a:off x="7783246" y="201239"/>
              <a:ext cx="4282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@GlobalC19Study 		osf.io/fe8q7/</a:t>
              </a:r>
            </a:p>
          </p:txBody>
        </p:sp>
        <p:pic>
          <p:nvPicPr>
            <p:cNvPr id="4" name="Picture 2" descr="Image result for osf logo">
              <a:extLst>
                <a:ext uri="{FF2B5EF4-FFF2-40B4-BE49-F238E27FC236}">
                  <a16:creationId xmlns:a16="http://schemas.microsoft.com/office/drawing/2014/main" id="{77ED293D-DF38-AC45-82EC-24AAE9C8D0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3451" r="73333">
                          <a14:foregroundMark x1="31111" y1="44444" x2="32000" y2="55159"/>
                          <a14:foregroundMark x1="38000" y1="28571" x2="42889" y2="36508"/>
                          <a14:foregroundMark x1="48667" y1="29365" x2="48889" y2="15873"/>
                          <a14:foregroundMark x1="57778" y1="37698" x2="63333" y2="34524"/>
                          <a14:foregroundMark x1="62889" y1="55556" x2="70000" y2="55952"/>
                          <a14:foregroundMark x1="56889" y1="64286" x2="59333" y2="71825"/>
                          <a14:foregroundMark x1="50444" y1="76190" x2="50444" y2="86508"/>
                          <a14:foregroundMark x1="42222" y1="64683" x2="35556" y2="71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6" r="20432"/>
            <a:stretch/>
          </p:blipFill>
          <p:spPr bwMode="auto">
            <a:xfrm>
              <a:off x="10124116" y="160458"/>
              <a:ext cx="451219" cy="40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39252C95-0016-4E4E-8CE2-625FEF46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1" y="2713409"/>
            <a:ext cx="5212081" cy="41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1F20E1F-8939-D04F-A159-C65F799EA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88" y="5041855"/>
            <a:ext cx="3683626" cy="73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063AE6B-3E55-2148-8008-B46353E0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5" y="2582612"/>
            <a:ext cx="3470073" cy="6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china daily hong kong logo">
            <a:extLst>
              <a:ext uri="{FF2B5EF4-FFF2-40B4-BE49-F238E27FC236}">
                <a16:creationId xmlns:a16="http://schemas.microsoft.com/office/drawing/2014/main" id="{C078B9D7-DA48-6343-90EC-7A7A8C916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255" y="1908073"/>
            <a:ext cx="1610671" cy="161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ioe blog">
            <a:extLst>
              <a:ext uri="{FF2B5EF4-FFF2-40B4-BE49-F238E27FC236}">
                <a16:creationId xmlns:a16="http://schemas.microsoft.com/office/drawing/2014/main" id="{7ACF2866-56CE-2E49-AB51-F3699CDD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101" y="670437"/>
            <a:ext cx="2334484" cy="233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5A714F42-5788-5A4D-B859-C32DAD90F2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2643" y="5852716"/>
            <a:ext cx="5037601" cy="1039790"/>
          </a:xfrm>
          <a:prstGeom prst="rect">
            <a:avLst/>
          </a:prstGeom>
        </p:spPr>
      </p:pic>
      <p:pic>
        <p:nvPicPr>
          <p:cNvPr id="23" name="Picture 2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73DAD67-F8A9-0B43-B361-D9F78B410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2442" y="674945"/>
            <a:ext cx="2990697" cy="2379503"/>
          </a:xfrm>
          <a:prstGeom prst="rect">
            <a:avLst/>
          </a:prstGeom>
        </p:spPr>
      </p:pic>
      <p:pic>
        <p:nvPicPr>
          <p:cNvPr id="5132" name="Picture 12" descr="Image result for sirs conference 2021 logo">
            <a:extLst>
              <a:ext uri="{FF2B5EF4-FFF2-40B4-BE49-F238E27FC236}">
                <a16:creationId xmlns:a16="http://schemas.microsoft.com/office/drawing/2014/main" id="{C7372450-5DA6-2449-A819-CFDFC2DE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01" y="5233152"/>
            <a:ext cx="1854276" cy="143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0FA04774-F4F4-6B4B-9D32-E2154E9E90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2937" y="723860"/>
            <a:ext cx="3830708" cy="1800223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96E48E8-E6A1-D14E-B535-F603BD8A68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8932" y="2582612"/>
            <a:ext cx="4262459" cy="2439574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6E8BAD-272E-0348-8FD4-72A9846FFAE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839" b="7366"/>
          <a:stretch/>
        </p:blipFill>
        <p:spPr>
          <a:xfrm>
            <a:off x="2971115" y="680667"/>
            <a:ext cx="2734664" cy="1040464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1C03E45B-52C2-C64E-920B-3326568B45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24052" y="4284520"/>
            <a:ext cx="2841830" cy="737666"/>
          </a:xfrm>
          <a:prstGeom prst="rect">
            <a:avLst/>
          </a:prstGeom>
        </p:spPr>
      </p:pic>
      <p:pic>
        <p:nvPicPr>
          <p:cNvPr id="44" name="Picture 43" descr="A close up of a sign&#10;&#10;Description automatically generated">
            <a:extLst>
              <a:ext uri="{FF2B5EF4-FFF2-40B4-BE49-F238E27FC236}">
                <a16:creationId xmlns:a16="http://schemas.microsoft.com/office/drawing/2014/main" id="{34C9585F-84D9-4E46-8AA9-D19071AF49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4052" y="3202324"/>
            <a:ext cx="2841830" cy="1116434"/>
          </a:xfrm>
          <a:prstGeom prst="rect">
            <a:avLst/>
          </a:prstGeom>
        </p:spPr>
      </p:pic>
      <p:pic>
        <p:nvPicPr>
          <p:cNvPr id="3" name="Picture 2" descr="Image result for bps developmental psychology logo">
            <a:extLst>
              <a:ext uri="{FF2B5EF4-FFF2-40B4-BE49-F238E27FC236}">
                <a16:creationId xmlns:a16="http://schemas.microsoft.com/office/drawing/2014/main" id="{C23C9EF7-E671-C742-8E85-2ED47D72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94" y="1890487"/>
            <a:ext cx="1374902" cy="68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71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Image result for hong kong masks 2003">
            <a:extLst>
              <a:ext uri="{FF2B5EF4-FFF2-40B4-BE49-F238E27FC236}">
                <a16:creationId xmlns:a16="http://schemas.microsoft.com/office/drawing/2014/main" id="{483FF9A6-138B-AA48-9CAE-AEFF62D05E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 r="1" b="933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hong kong students taking exams wearing a mask">
            <a:extLst>
              <a:ext uri="{FF2B5EF4-FFF2-40B4-BE49-F238E27FC236}">
                <a16:creationId xmlns:a16="http://schemas.microsoft.com/office/drawing/2014/main" id="{36E286E0-5967-E245-A522-D255C8C27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7" r="3" b="2834"/>
          <a:stretch/>
        </p:blipFill>
        <p:spPr bwMode="auto">
          <a:xfrm>
            <a:off x="196850" y="171718"/>
            <a:ext cx="4561861" cy="31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hong kong sars 2003">
            <a:extLst>
              <a:ext uri="{FF2B5EF4-FFF2-40B4-BE49-F238E27FC236}">
                <a16:creationId xmlns:a16="http://schemas.microsoft.com/office/drawing/2014/main" id="{D7F04C35-EACC-1545-B633-19D3688A7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21585" b="-3"/>
          <a:stretch/>
        </p:blipFill>
        <p:spPr bwMode="auto">
          <a:xfrm>
            <a:off x="4758712" y="193797"/>
            <a:ext cx="4289606" cy="31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348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127E-2C79-2644-BCBE-6608C7A4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02"/>
            <a:ext cx="12215846" cy="699247"/>
          </a:xfr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25425"/>
            <a:r>
              <a:rPr lang="en-US" sz="4000" b="1" dirty="0"/>
              <a:t>GlobalCOVIDStudy.com  	</a:t>
            </a:r>
            <a:endParaRPr lang="en-US" sz="20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C37E7-E302-5843-B00C-ADD30B69BEC5}"/>
              </a:ext>
            </a:extLst>
          </p:cNvPr>
          <p:cNvGrpSpPr/>
          <p:nvPr/>
        </p:nvGrpSpPr>
        <p:grpSpPr>
          <a:xfrm>
            <a:off x="7042033" y="96506"/>
            <a:ext cx="5023297" cy="533400"/>
            <a:chOff x="7042033" y="96506"/>
            <a:chExt cx="5023297" cy="5334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E5BEF1E-2AB8-9E4A-B926-8D6351721245}"/>
                </a:ext>
              </a:extLst>
            </p:cNvPr>
            <p:cNvGrpSpPr/>
            <p:nvPr/>
          </p:nvGrpSpPr>
          <p:grpSpPr>
            <a:xfrm>
              <a:off x="7042033" y="96506"/>
              <a:ext cx="891729" cy="533400"/>
              <a:chOff x="8010221" y="6279685"/>
              <a:chExt cx="891729" cy="533400"/>
            </a:xfrm>
          </p:grpSpPr>
          <p:pic>
            <p:nvPicPr>
              <p:cNvPr id="1026" name="Picture 2" descr="Twitter Logo transparent PNG - StickPNG">
                <a:extLst>
                  <a:ext uri="{FF2B5EF4-FFF2-40B4-BE49-F238E27FC236}">
                    <a16:creationId xmlns:a16="http://schemas.microsoft.com/office/drawing/2014/main" id="{79D78441-EAEB-E547-97EE-2B8F5282F8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8550" y="6279685"/>
                <a:ext cx="533400" cy="533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Instagram Logo transparent PNG - StickPNG">
                <a:extLst>
                  <a:ext uri="{FF2B5EF4-FFF2-40B4-BE49-F238E27FC236}">
                    <a16:creationId xmlns:a16="http://schemas.microsoft.com/office/drawing/2014/main" id="{A0554ED6-7B66-7147-8A59-0D6D72AAA5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0221" y="6343637"/>
                <a:ext cx="398669" cy="398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9DAF3D-7B5C-8E4B-9246-D0440694E4B0}"/>
                </a:ext>
              </a:extLst>
            </p:cNvPr>
            <p:cNvSpPr txBox="1"/>
            <p:nvPr/>
          </p:nvSpPr>
          <p:spPr>
            <a:xfrm>
              <a:off x="7783246" y="201239"/>
              <a:ext cx="4282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@GlobalC19Study 		osf.io/fe8q7/</a:t>
              </a:r>
            </a:p>
          </p:txBody>
        </p:sp>
        <p:pic>
          <p:nvPicPr>
            <p:cNvPr id="4" name="Picture 2" descr="Image result for osf logo">
              <a:extLst>
                <a:ext uri="{FF2B5EF4-FFF2-40B4-BE49-F238E27FC236}">
                  <a16:creationId xmlns:a16="http://schemas.microsoft.com/office/drawing/2014/main" id="{77ED293D-DF38-AC45-82EC-24AAE9C8D0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3451" r="73333">
                          <a14:foregroundMark x1="31111" y1="44444" x2="32000" y2="55159"/>
                          <a14:foregroundMark x1="38000" y1="28571" x2="42889" y2="36508"/>
                          <a14:foregroundMark x1="48667" y1="29365" x2="48889" y2="15873"/>
                          <a14:foregroundMark x1="57778" y1="37698" x2="63333" y2="34524"/>
                          <a14:foregroundMark x1="62889" y1="55556" x2="70000" y2="55952"/>
                          <a14:foregroundMark x1="56889" y1="64286" x2="59333" y2="71825"/>
                          <a14:foregroundMark x1="50444" y1="76190" x2="50444" y2="86508"/>
                          <a14:foregroundMark x1="42222" y1="64683" x2="35556" y2="71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6" r="20432"/>
            <a:stretch/>
          </p:blipFill>
          <p:spPr bwMode="auto">
            <a:xfrm>
              <a:off x="10124116" y="160458"/>
              <a:ext cx="451219" cy="40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39252C95-0016-4E4E-8CE2-625FEF46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762" y="4562275"/>
            <a:ext cx="1696930" cy="13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1F20E1F-8939-D04F-A159-C65F799EA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972" y="4204300"/>
            <a:ext cx="1550094" cy="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063AE6B-3E55-2148-8008-B46353E0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010" y="3923255"/>
            <a:ext cx="1460229" cy="25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china daily hong kong logo">
            <a:extLst>
              <a:ext uri="{FF2B5EF4-FFF2-40B4-BE49-F238E27FC236}">
                <a16:creationId xmlns:a16="http://schemas.microsoft.com/office/drawing/2014/main" id="{C078B9D7-DA48-6343-90EC-7A7A8C916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532" y="3471176"/>
            <a:ext cx="498752" cy="4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ioe blog">
            <a:extLst>
              <a:ext uri="{FF2B5EF4-FFF2-40B4-BE49-F238E27FC236}">
                <a16:creationId xmlns:a16="http://schemas.microsoft.com/office/drawing/2014/main" id="{7ACF2866-56CE-2E49-AB51-F3699CDD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730" y="2568150"/>
            <a:ext cx="890786" cy="89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5A714F42-5788-5A4D-B859-C32DAD90F2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1162" y="6384716"/>
            <a:ext cx="2292978" cy="473284"/>
          </a:xfrm>
          <a:prstGeom prst="rect">
            <a:avLst/>
          </a:prstGeom>
        </p:spPr>
      </p:pic>
      <p:pic>
        <p:nvPicPr>
          <p:cNvPr id="23" name="Picture 2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73DAD67-F8A9-0B43-B361-D9F78B410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94838" y="2575799"/>
            <a:ext cx="1124687" cy="894840"/>
          </a:xfrm>
          <a:prstGeom prst="rect">
            <a:avLst/>
          </a:prstGeom>
        </p:spPr>
      </p:pic>
      <p:pic>
        <p:nvPicPr>
          <p:cNvPr id="5132" name="Picture 12" descr="Image result for sirs conference 2021 logo">
            <a:extLst>
              <a:ext uri="{FF2B5EF4-FFF2-40B4-BE49-F238E27FC236}">
                <a16:creationId xmlns:a16="http://schemas.microsoft.com/office/drawing/2014/main" id="{C7372450-5DA6-2449-A819-CFDFC2DE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430" y="4038185"/>
            <a:ext cx="613516" cy="47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0FA04774-F4F4-6B4B-9D32-E2154E9E90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1166" y="1662480"/>
            <a:ext cx="1895509" cy="890786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96E48E8-E6A1-D14E-B535-F603BD8A68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33504" y="727768"/>
            <a:ext cx="1539724" cy="890786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6E8BAD-272E-0348-8FD4-72A9846FFAE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839" b="7366"/>
          <a:stretch/>
        </p:blipFill>
        <p:spPr>
          <a:xfrm>
            <a:off x="10198348" y="3471176"/>
            <a:ext cx="1150766" cy="437835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1C03E45B-52C2-C64E-920B-3326568B45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4288" y="5980430"/>
            <a:ext cx="1288283" cy="334405"/>
          </a:xfrm>
          <a:prstGeom prst="rect">
            <a:avLst/>
          </a:prstGeom>
        </p:spPr>
      </p:pic>
      <p:pic>
        <p:nvPicPr>
          <p:cNvPr id="44" name="Picture 43" descr="A close up of a sign&#10;&#10;Description automatically generated">
            <a:extLst>
              <a:ext uri="{FF2B5EF4-FFF2-40B4-BE49-F238E27FC236}">
                <a16:creationId xmlns:a16="http://schemas.microsoft.com/office/drawing/2014/main" id="{34C9585F-84D9-4E46-8AA9-D19071AF49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73753" y="5980430"/>
            <a:ext cx="851212" cy="3344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F55FCD-F3D4-E84B-B0B3-0906319F170B}"/>
              </a:ext>
            </a:extLst>
          </p:cNvPr>
          <p:cNvSpPr txBox="1"/>
          <p:nvPr/>
        </p:nvSpPr>
        <p:spPr>
          <a:xfrm>
            <a:off x="240004" y="835528"/>
            <a:ext cx="956739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Podcast/Blogs</a:t>
            </a:r>
            <a:endParaRPr lang="en-GB" sz="1400" dirty="0"/>
          </a:p>
          <a:p>
            <a:r>
              <a:rPr lang="en-GB" sz="1400" dirty="0"/>
              <a:t>The effects of COVID-19 on mental and physical health and social trust (Season 3). </a:t>
            </a:r>
            <a:r>
              <a:rPr lang="en-GB" sz="1400" i="1" dirty="0">
                <a:hlinkClick r:id="rId19"/>
              </a:rPr>
              <a:t>IOE Research for the Real World</a:t>
            </a:r>
            <a:r>
              <a:rPr lang="en-GB" sz="1400" dirty="0"/>
              <a:t>. </a:t>
            </a:r>
            <a:endParaRPr lang="en-GB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Wong, K. K. (Dec 2020). COVID vaccine: What makes some people wary while others want to be first in the queue? </a:t>
            </a:r>
            <a:r>
              <a:rPr lang="en-GB" sz="1400" i="1" dirty="0">
                <a:hlinkClick r:id="rId20"/>
              </a:rPr>
              <a:t>IOE Blog</a:t>
            </a:r>
            <a:endParaRPr lang="en-GB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Wong, K. K. (Jun 2020). If COVID-19 is here to stay, how will it affect our mental health and trust in others? </a:t>
            </a:r>
            <a:r>
              <a:rPr lang="en-GB" sz="1400" i="1" dirty="0">
                <a:hlinkClick r:id="rId21"/>
              </a:rPr>
              <a:t>IOE Blog</a:t>
            </a:r>
            <a:endParaRPr lang="en-GB" sz="1400" i="1" dirty="0"/>
          </a:p>
          <a:p>
            <a:endParaRPr lang="en-GB" sz="1400" b="1" dirty="0"/>
          </a:p>
          <a:p>
            <a:r>
              <a:rPr lang="en-GB" sz="1400" b="1" dirty="0"/>
              <a:t>Media interview</a:t>
            </a:r>
            <a:endParaRPr lang="en-GB" sz="1400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/>
              <a:t>Wang, Y. (December 2020). News article ‘Striking a chord of empathy’ by </a:t>
            </a:r>
            <a:r>
              <a:rPr lang="en-GB" sz="1400" i="1" dirty="0">
                <a:hlinkClick r:id="rId22"/>
              </a:rPr>
              <a:t>China Daily Hong Kong</a:t>
            </a:r>
            <a:r>
              <a:rPr lang="en-GB" sz="1400" dirty="0"/>
              <a:t>.</a:t>
            </a:r>
          </a:p>
          <a:p>
            <a:endParaRPr lang="en-GB" sz="1400" dirty="0"/>
          </a:p>
          <a:p>
            <a:r>
              <a:rPr lang="en-GB" sz="1400" b="1" dirty="0"/>
              <a:t>Presentations</a:t>
            </a:r>
            <a:endParaRPr lang="en-GB" sz="1400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/>
              <a:t>Wong, K. K. (Aug 2021). Rebuilding our Schools: where do we start? </a:t>
            </a:r>
            <a:r>
              <a:rPr lang="en-GB" sz="1400" i="1" dirty="0"/>
              <a:t>ISEC 2021</a:t>
            </a:r>
            <a:r>
              <a:rPr lang="en-GB" sz="1400" dirty="0"/>
              <a:t>. [</a:t>
            </a:r>
            <a:r>
              <a:rPr lang="en-GB" sz="1400" b="1" dirty="0"/>
              <a:t>Keynote</a:t>
            </a:r>
            <a:r>
              <a:rPr lang="en-GB" sz="1400" dirty="0"/>
              <a:t>]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/>
              <a:t>Wong, K. K. (Feb 2021). Post-COVID Recovery: Education, Resilience &amp; Mental Health, XXI International Congress for Educators, Peru [</a:t>
            </a:r>
            <a:r>
              <a:rPr lang="en-GB" sz="1400" b="1" dirty="0"/>
              <a:t>Keynote</a:t>
            </a:r>
            <a:r>
              <a:rPr lang="en-GB" sz="1400" dirty="0"/>
              <a:t>]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/>
              <a:t>Wong, K. K. (Dec 2020). Lessons from Lockdown: Findings from the UCL-Penn Global COVID Mental Health Study. </a:t>
            </a:r>
            <a:r>
              <a:rPr lang="en-GB" sz="1400" i="1" dirty="0"/>
              <a:t>Wharton Alumni Club and Penn Club UK.</a:t>
            </a:r>
            <a:r>
              <a:rPr lang="en-GB" sz="1400" dirty="0"/>
              <a:t> [</a:t>
            </a:r>
            <a:r>
              <a:rPr lang="en-GB" sz="1400" dirty="0">
                <a:hlinkClick r:id="rId23"/>
              </a:rPr>
              <a:t>Webinar</a:t>
            </a:r>
            <a:r>
              <a:rPr lang="en-GB" sz="1400" dirty="0"/>
              <a:t>]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 err="1"/>
              <a:t>Carollo</a:t>
            </a:r>
            <a:r>
              <a:rPr lang="en-GB" sz="1400" dirty="0"/>
              <a:t>, A., </a:t>
            </a:r>
            <a:r>
              <a:rPr lang="en-GB" sz="1400" dirty="0" err="1"/>
              <a:t>Bizzego</a:t>
            </a:r>
            <a:r>
              <a:rPr lang="en-GB" sz="1400" dirty="0"/>
              <a:t>, A. </a:t>
            </a:r>
            <a:r>
              <a:rPr lang="en-GB" sz="1400" dirty="0" err="1"/>
              <a:t>Gabrieli</a:t>
            </a:r>
            <a:r>
              <a:rPr lang="en-GB" sz="1400" dirty="0"/>
              <a:t>, G., Wong, K. K., Raine, A., &amp; Esposito, G. (Nov 2020). Virtual Scientific Meeting 2020: Behavioural Health in Extraordinary, Unprecedented Times, </a:t>
            </a:r>
            <a:r>
              <a:rPr lang="en-GB" sz="1400" i="1" dirty="0"/>
              <a:t>Singapore</a:t>
            </a:r>
            <a:r>
              <a:rPr lang="en-GB" sz="1400" dirty="0"/>
              <a:t>. [</a:t>
            </a:r>
            <a:r>
              <a:rPr lang="en-GB" sz="1400" dirty="0">
                <a:hlinkClick r:id="rId24"/>
              </a:rPr>
              <a:t>Webinar</a:t>
            </a:r>
            <a:r>
              <a:rPr lang="en-GB" sz="1400" dirty="0"/>
              <a:t>]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/>
              <a:t>Wong, K. K. (Jul 2020). The impact of COVID-19 on Children and Young People Across the Globe. </a:t>
            </a:r>
            <a:r>
              <a:rPr lang="en-GB" sz="1400" i="1" dirty="0"/>
              <a:t>The 9th European Education Conference 2020. </a:t>
            </a:r>
            <a:r>
              <a:rPr lang="en-GB" sz="1400" dirty="0"/>
              <a:t>[</a:t>
            </a:r>
            <a:r>
              <a:rPr lang="en-GB" sz="1400" dirty="0">
                <a:hlinkClick r:id="rId25"/>
              </a:rPr>
              <a:t>Panel Discussion</a:t>
            </a:r>
            <a:r>
              <a:rPr lang="en-GB" sz="1400" dirty="0"/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/>
          </a:p>
          <a:p>
            <a:r>
              <a:rPr lang="en-GB" sz="1400" b="1" dirty="0"/>
              <a:t>Publications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 err="1"/>
              <a:t>Brinkert</a:t>
            </a:r>
            <a:r>
              <a:rPr lang="en-GB" sz="1400" dirty="0"/>
              <a:t>, J., </a:t>
            </a:r>
            <a:r>
              <a:rPr lang="en-GB" sz="1400" dirty="0" err="1"/>
              <a:t>Kokosi</a:t>
            </a:r>
            <a:r>
              <a:rPr lang="en-GB" sz="1400" dirty="0"/>
              <a:t>, T., &amp; </a:t>
            </a:r>
            <a:r>
              <a:rPr lang="en-GB" sz="1400" dirty="0" err="1"/>
              <a:t>Sideropoulos</a:t>
            </a:r>
            <a:r>
              <a:rPr lang="en-GB" sz="1400" dirty="0"/>
              <a:t>, V. (2020) “COVID-19 has made a mess of things”: Experiencing the pandemic as a doctoral student. In </a:t>
            </a:r>
            <a:r>
              <a:rPr lang="en-GB" sz="1400" i="1" dirty="0"/>
              <a:t>Research Reflections</a:t>
            </a:r>
            <a:r>
              <a:rPr lang="en-GB" sz="1400" dirty="0"/>
              <a:t>, </a:t>
            </a:r>
            <a:r>
              <a:rPr lang="en-GB" sz="1400" i="1" dirty="0">
                <a:hlinkClick r:id="rId26"/>
              </a:rPr>
              <a:t>BPS</a:t>
            </a:r>
            <a:r>
              <a:rPr lang="en-GB" sz="1400" dirty="0"/>
              <a:t>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 err="1"/>
              <a:t>Carollo</a:t>
            </a:r>
            <a:r>
              <a:rPr lang="en-GB" sz="1400" dirty="0"/>
              <a:t>, A., </a:t>
            </a:r>
            <a:r>
              <a:rPr lang="en-GB" sz="1400" dirty="0" err="1"/>
              <a:t>Bizzego</a:t>
            </a:r>
            <a:r>
              <a:rPr lang="en-GB" sz="1400" dirty="0"/>
              <a:t>, A., </a:t>
            </a:r>
            <a:r>
              <a:rPr lang="en-GB" sz="1400" dirty="0" err="1"/>
              <a:t>Gabrieli</a:t>
            </a:r>
            <a:r>
              <a:rPr lang="en-GB" sz="1400" dirty="0"/>
              <a:t>, G., Wong, K. K. Y., Raine, A., &amp; Esposito, G. </a:t>
            </a:r>
            <a:r>
              <a:rPr lang="en-GB" sz="1400" i="1" dirty="0"/>
              <a:t>(under review).</a:t>
            </a:r>
            <a:r>
              <a:rPr lang="en-GB" sz="1400" dirty="0"/>
              <a:t> I’m alone but not lonely. U-shaped pattern of perceived loneliness during the COVID-19 pandemic in the UK and Greece. </a:t>
            </a:r>
            <a:r>
              <a:rPr lang="en-GB" sz="1400" i="1" dirty="0">
                <a:hlinkClick r:id="rId27"/>
              </a:rPr>
              <a:t>medRxiv</a:t>
            </a:r>
            <a:r>
              <a:rPr lang="en-GB" sz="1400" dirty="0"/>
              <a:t>.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/>
              <a:t>Wong, K. K., Wang, Y., Esposito, G., &amp; Raine, A. (</a:t>
            </a:r>
            <a:r>
              <a:rPr lang="en-GB" sz="1400" i="1" dirty="0"/>
              <a:t>in prep</a:t>
            </a:r>
            <a:r>
              <a:rPr lang="en-GB" sz="1400" dirty="0"/>
              <a:t>). Network analysis of COVID-19's impact on schizotypal traits and mental health: a follow-up study. </a:t>
            </a:r>
            <a:r>
              <a:rPr lang="en-GB" sz="1400" i="1" dirty="0">
                <a:hlinkClick r:id="rId28"/>
              </a:rPr>
              <a:t>OSF</a:t>
            </a:r>
            <a:r>
              <a:rPr lang="en-GB" sz="1400" dirty="0"/>
              <a:t>.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1400" dirty="0"/>
              <a:t>Portnoy, J., &amp; Wong, K. K. (</a:t>
            </a:r>
            <a:r>
              <a:rPr lang="en-GB" sz="1400" i="1" dirty="0"/>
              <a:t>in prep</a:t>
            </a:r>
            <a:r>
              <a:rPr lang="en-GB" sz="1400" dirty="0"/>
              <a:t>). Stress, inter-partner conflict, and child adjustment during COVID-19. </a:t>
            </a:r>
            <a:r>
              <a:rPr lang="en-GB" sz="1400" i="1" dirty="0">
                <a:hlinkClick r:id="rId28"/>
              </a:rPr>
              <a:t>OSF</a:t>
            </a:r>
            <a:r>
              <a:rPr lang="en-GB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586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Content Placeholder 6" descr="A picture containing food&#10;&#10;Description automatically generated">
            <a:extLst>
              <a:ext uri="{FF2B5EF4-FFF2-40B4-BE49-F238E27FC236}">
                <a16:creationId xmlns:a16="http://schemas.microsoft.com/office/drawing/2014/main" id="{F13EA827-E866-A044-8009-FABCC8EBF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4268" t="7501" r="14892" b="16092"/>
          <a:stretch/>
        </p:blipFill>
        <p:spPr>
          <a:xfrm>
            <a:off x="613800" y="1677388"/>
            <a:ext cx="10873350" cy="3417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7AADD-1A26-814D-B5BB-EBE6367EB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638" y="3092345"/>
            <a:ext cx="10515595" cy="1714318"/>
          </a:xfrm>
          <a:solidFill>
            <a:schemeClr val="bg1">
              <a:alpha val="93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Lockdown 3.0: 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Findings from the UCL-Penn Global COVID Mental Health Study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D71AD0-B725-4447-B0F8-1D3B80B31768}"/>
              </a:ext>
            </a:extLst>
          </p:cNvPr>
          <p:cNvGrpSpPr/>
          <p:nvPr/>
        </p:nvGrpSpPr>
        <p:grpSpPr>
          <a:xfrm>
            <a:off x="443174" y="317433"/>
            <a:ext cx="11201446" cy="1197264"/>
            <a:chOff x="690770" y="1056244"/>
            <a:chExt cx="11201446" cy="1197264"/>
          </a:xfrm>
        </p:grpSpPr>
        <p:pic>
          <p:nvPicPr>
            <p:cNvPr id="21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EB8F57F4-7386-D047-97F1-8D58EF709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770" y="1056244"/>
              <a:ext cx="2251332" cy="1097524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0625B16C-3CC9-6947-AF31-FBAF9AD2D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0896" y="1173809"/>
              <a:ext cx="2251332" cy="962444"/>
            </a:xfrm>
            <a:prstGeom prst="rect">
              <a:avLst/>
            </a:prstGeom>
          </p:spPr>
        </p:pic>
        <p:pic>
          <p:nvPicPr>
            <p:cNvPr id="19" name="Picture 18" descr="Logo, company name&#10;&#10;Description automatically generated">
              <a:extLst>
                <a:ext uri="{FF2B5EF4-FFF2-40B4-BE49-F238E27FC236}">
                  <a16:creationId xmlns:a16="http://schemas.microsoft.com/office/drawing/2014/main" id="{BB25C059-8D1E-9644-B866-1E291E1E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7285" y="1274964"/>
              <a:ext cx="2251332" cy="917417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1C65A58C-EAAD-7941-8607-9324CDDE9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4881" y="1333578"/>
              <a:ext cx="2251332" cy="808440"/>
            </a:xfrm>
            <a:prstGeom prst="rect">
              <a:avLst/>
            </a:prstGeom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E74819BE-0EA8-AC48-9703-7F41C3D7C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62477" y="1213835"/>
              <a:ext cx="1329739" cy="1039673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2C00C54E-582F-644E-BFEB-2EAC8759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191" y="5105306"/>
            <a:ext cx="10515595" cy="14930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dirty="0"/>
              <a:t>Dr Keri Wong</a:t>
            </a:r>
          </a:p>
          <a:p>
            <a:r>
              <a:rPr lang="en-US" sz="1800" dirty="0">
                <a:solidFill>
                  <a:srgbClr val="0432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keri.wong@ucl.ac.uk</a:t>
            </a:r>
            <a:r>
              <a:rPr lang="en-US" sz="1800" dirty="0">
                <a:solidFill>
                  <a:srgbClr val="0432FF"/>
                </a:solidFill>
              </a:rPr>
              <a:t> </a:t>
            </a:r>
            <a:r>
              <a:rPr lang="en-US" sz="1800" dirty="0"/>
              <a:t>|</a:t>
            </a:r>
            <a:r>
              <a:rPr lang="en-US" sz="1800" dirty="0">
                <a:solidFill>
                  <a:srgbClr val="0432FF"/>
                </a:solidFill>
              </a:rPr>
              <a:t>     </a:t>
            </a:r>
            <a:r>
              <a:rPr lang="en-US" sz="1800" dirty="0"/>
              <a:t>@DrKeriWong</a:t>
            </a:r>
          </a:p>
          <a:p>
            <a:pPr marL="3341688" algn="l"/>
            <a:r>
              <a:rPr lang="en-US" sz="1600" dirty="0">
                <a:solidFill>
                  <a:schemeClr val="accent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GlobalCOVIDStudy.com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dirty="0"/>
              <a:t>|            @GlobalC19Study           </a:t>
            </a:r>
            <a:r>
              <a:rPr lang="en-US" sz="1600" dirty="0" err="1"/>
              <a:t>osf.io</a:t>
            </a:r>
            <a:r>
              <a:rPr lang="en-US" sz="1600" dirty="0"/>
              <a:t>/fe8q7/</a:t>
            </a:r>
          </a:p>
          <a:p>
            <a:pPr marL="3822700" algn="l"/>
            <a:r>
              <a:rPr lang="en-US" sz="1600" dirty="0"/>
              <a:t>9</a:t>
            </a:r>
            <a:r>
              <a:rPr lang="en-US" sz="1600" baseline="30000" dirty="0"/>
              <a:t>th</a:t>
            </a:r>
            <a:r>
              <a:rPr lang="en-US" sz="1600" dirty="0"/>
              <a:t> February 2021 | 12-1pm</a:t>
            </a:r>
          </a:p>
        </p:txBody>
      </p:sp>
      <p:pic>
        <p:nvPicPr>
          <p:cNvPr id="16" name="Picture 2" descr="Twitter Logo transparent PNG - StickPNG">
            <a:extLst>
              <a:ext uri="{FF2B5EF4-FFF2-40B4-BE49-F238E27FC236}">
                <a16:creationId xmlns:a16="http://schemas.microsoft.com/office/drawing/2014/main" id="{612CA503-FBCF-584A-870E-40BFEB2F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24" y="5515108"/>
            <a:ext cx="351768" cy="3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nstagram Logo transparent PNG - StickPNG">
            <a:extLst>
              <a:ext uri="{FF2B5EF4-FFF2-40B4-BE49-F238E27FC236}">
                <a16:creationId xmlns:a16="http://schemas.microsoft.com/office/drawing/2014/main" id="{1303E1E3-14A1-FE4C-9953-326F6CE6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00" y="5917540"/>
            <a:ext cx="262378" cy="26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osf logo">
            <a:extLst>
              <a:ext uri="{FF2B5EF4-FFF2-40B4-BE49-F238E27FC236}">
                <a16:creationId xmlns:a16="http://schemas.microsoft.com/office/drawing/2014/main" id="{73C47FD0-5471-B347-B73D-CFFCE35A8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3451" r="73333">
                        <a14:foregroundMark x1="31111" y1="44444" x2="32000" y2="55159"/>
                        <a14:foregroundMark x1="38000" y1="28571" x2="42889" y2="36508"/>
                        <a14:foregroundMark x1="48667" y1="29365" x2="48889" y2="15873"/>
                        <a14:foregroundMark x1="57778" y1="37698" x2="63333" y2="34524"/>
                        <a14:foregroundMark x1="62889" y1="55556" x2="70000" y2="55952"/>
                        <a14:foregroundMark x1="56889" y1="64286" x2="59333" y2="71825"/>
                        <a14:foregroundMark x1="50444" y1="76190" x2="50444" y2="86508"/>
                        <a14:foregroundMark x1="42222" y1="64683" x2="35556" y2="71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20432"/>
          <a:stretch/>
        </p:blipFill>
        <p:spPr bwMode="auto">
          <a:xfrm>
            <a:off x="8484445" y="5866876"/>
            <a:ext cx="368021" cy="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witter Logo transparent PNG - StickPNG">
            <a:extLst>
              <a:ext uri="{FF2B5EF4-FFF2-40B4-BE49-F238E27FC236}">
                <a16:creationId xmlns:a16="http://schemas.microsoft.com/office/drawing/2014/main" id="{EFD9EE16-BA72-3E40-A6C4-5C1F824F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07" y="5855766"/>
            <a:ext cx="351768" cy="3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639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C49E-C2E4-9241-984D-E472E762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1D83A-0A4A-354E-9C57-14F91505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08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ACE91-74A0-9C4D-A19B-1DB9369C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667882F-DA7C-5A4A-821A-88491A73BD89}"/>
              </a:ext>
            </a:extLst>
          </p:cNvPr>
          <p:cNvSpPr txBox="1">
            <a:spLocks/>
          </p:cNvSpPr>
          <p:nvPr/>
        </p:nvSpPr>
        <p:spPr>
          <a:xfrm>
            <a:off x="1523999" y="1516956"/>
            <a:ext cx="9144000" cy="327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/>
              <a:t>How do we cope and recover from this?</a:t>
            </a:r>
          </a:p>
        </p:txBody>
      </p:sp>
    </p:spTree>
    <p:extLst>
      <p:ext uri="{BB962C8B-B14F-4D97-AF65-F5344CB8AC3E}">
        <p14:creationId xmlns:p14="http://schemas.microsoft.com/office/powerpoint/2010/main" val="2554914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B11A5E-DD12-CB4F-8295-2A863F493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740"/>
          <a:stretch/>
        </p:blipFill>
        <p:spPr>
          <a:xfrm>
            <a:off x="185442" y="52768"/>
            <a:ext cx="4717084" cy="675246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65E4126-63D1-4A47-9493-BA1A0617E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246" b="4264"/>
          <a:stretch/>
        </p:blipFill>
        <p:spPr>
          <a:xfrm>
            <a:off x="5378823" y="211507"/>
            <a:ext cx="6629446" cy="637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0D858-6C6E-A647-88BE-7AB3490E4183}"/>
              </a:ext>
            </a:extLst>
          </p:cNvPr>
          <p:cNvSpPr txBox="1"/>
          <p:nvPr/>
        </p:nvSpPr>
        <p:spPr>
          <a:xfrm>
            <a:off x="1359781" y="1344706"/>
            <a:ext cx="241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GlobalCOVIDStudy.com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7FE130-B0C1-8A43-A340-3C9A588EE9CB}"/>
              </a:ext>
            </a:extLst>
          </p:cNvPr>
          <p:cNvSpPr txBox="1"/>
          <p:nvPr/>
        </p:nvSpPr>
        <p:spPr>
          <a:xfrm>
            <a:off x="10284463" y="6578908"/>
            <a:ext cx="1880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UCL-Penn Global COVID Study</a:t>
            </a:r>
          </a:p>
        </p:txBody>
      </p:sp>
    </p:spTree>
    <p:extLst>
      <p:ext uri="{BB962C8B-B14F-4D97-AF65-F5344CB8AC3E}">
        <p14:creationId xmlns:p14="http://schemas.microsoft.com/office/powerpoint/2010/main" val="24824933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A0085-6D4C-3243-8357-D127683B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Other COVID Studies &amp; Resources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561CB-6A41-604D-ACEF-FE326EAA1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hlinkClick r:id="rId2"/>
              </a:rPr>
              <a:t>www.GlobalCOVIDStudy.com</a:t>
            </a:r>
            <a:r>
              <a:rPr lang="en-US" sz="1700" b="1" dirty="0"/>
              <a:t> </a:t>
            </a:r>
          </a:p>
          <a:p>
            <a:pPr marL="0" indent="0">
              <a:buNone/>
            </a:pPr>
            <a:r>
              <a:rPr lang="en-US" sz="1700" b="1" dirty="0"/>
              <a:t>COVID Study Network Twitter </a:t>
            </a:r>
            <a:r>
              <a:rPr lang="en-US" sz="1700" dirty="0"/>
              <a:t>@COVIDMinds</a:t>
            </a:r>
          </a:p>
          <a:p>
            <a:pPr marL="0" indent="0">
              <a:buNone/>
            </a:pPr>
            <a:r>
              <a:rPr lang="en-US" sz="1700" b="1" dirty="0"/>
              <a:t>WHO database</a:t>
            </a:r>
            <a:endParaRPr lang="en-US" sz="1700" dirty="0"/>
          </a:p>
          <a:p>
            <a:pPr marL="0" indent="0">
              <a:buNone/>
            </a:pPr>
            <a:r>
              <a:rPr lang="en-US" sz="1700" b="1" dirty="0"/>
              <a:t>Mental Health: </a:t>
            </a:r>
            <a:r>
              <a:rPr lang="en-US" sz="1700" dirty="0"/>
              <a:t>UCL COVID Social Study (</a:t>
            </a:r>
            <a:r>
              <a:rPr lang="en-US" sz="1700" dirty="0">
                <a:hlinkClick r:id="rId3"/>
              </a:rPr>
              <a:t>covidsocialstudy.org/</a:t>
            </a:r>
            <a:r>
              <a:rPr lang="en-US" sz="1700" dirty="0"/>
              <a:t>), </a:t>
            </a:r>
            <a:r>
              <a:rPr lang="en-US" sz="1700" b="1" dirty="0"/>
              <a:t>teachers/WFH </a:t>
            </a:r>
            <a:r>
              <a:rPr lang="en-US" sz="1700" dirty="0"/>
              <a:t>(Prof. Alison Littlejohn), </a:t>
            </a:r>
            <a:r>
              <a:rPr lang="en-US" sz="1700" b="1" dirty="0"/>
              <a:t>young adults</a:t>
            </a:r>
            <a:r>
              <a:rPr lang="en-US" sz="1700" dirty="0"/>
              <a:t> (Better Together)</a:t>
            </a:r>
            <a:endParaRPr lang="en-US" sz="1700" b="1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b="1" dirty="0"/>
              <a:t>Families</a:t>
            </a:r>
            <a:r>
              <a:rPr lang="en-US" sz="1700" dirty="0"/>
              <a:t>: Homeschooling (</a:t>
            </a:r>
            <a:r>
              <a:rPr lang="en-US" sz="1700" dirty="0">
                <a:solidFill>
                  <a:srgbClr val="0432FF"/>
                </a:solidFill>
                <a:hlinkClick r:id="rId4"/>
              </a:rPr>
              <a:t>resources</a:t>
            </a:r>
            <a:r>
              <a:rPr lang="en-US" sz="1700" dirty="0"/>
              <a:t>), Preschoolers (Oxford </a:t>
            </a:r>
            <a:r>
              <a:rPr lang="en-GB" sz="1700" dirty="0"/>
              <a:t>Co-SPYCE study), COVID SEN children (</a:t>
            </a:r>
            <a:r>
              <a:rPr lang="en-GB" sz="1700" dirty="0">
                <a:hlinkClick r:id="rId5"/>
              </a:rPr>
              <a:t>specialneedscovid.org/</a:t>
            </a:r>
            <a:r>
              <a:rPr lang="en-GB" sz="1700" dirty="0"/>
              <a:t>)</a:t>
            </a:r>
          </a:p>
          <a:p>
            <a:pPr marL="0" indent="0">
              <a:buNone/>
            </a:pPr>
            <a:endParaRPr lang="en-GB" sz="1700" dirty="0"/>
          </a:p>
          <a:p>
            <a:pPr marL="0" indent="0">
              <a:buNone/>
            </a:pPr>
            <a:r>
              <a:rPr lang="en-GB" sz="1700" b="1" dirty="0">
                <a:hlinkClick r:id="rId6"/>
              </a:rPr>
              <a:t>Cambridge Global crime / Low compliance</a:t>
            </a:r>
            <a:endParaRPr lang="en-US" sz="17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6434737-0D8A-274E-A4C4-36076F6A7E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" r="2891" b="-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321ED27-C5C0-8740-930E-0C0BDEE42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3388" y="5325829"/>
            <a:ext cx="2870200" cy="1308100"/>
          </a:xfrm>
          <a:prstGeom prst="rect">
            <a:avLst/>
          </a:prstGeom>
        </p:spPr>
      </p:pic>
      <p:pic>
        <p:nvPicPr>
          <p:cNvPr id="1026" name="Picture 2" descr="YoungMinds - Solihull local offer">
            <a:extLst>
              <a:ext uri="{FF2B5EF4-FFF2-40B4-BE49-F238E27FC236}">
                <a16:creationId xmlns:a16="http://schemas.microsoft.com/office/drawing/2014/main" id="{C12F4B8F-CCEA-B248-A5BF-9A458CE6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540" y="4537641"/>
            <a:ext cx="2562469" cy="7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MHRI team take on the Cardiff Half Marathon in support of MQ - News -  Cardiff University">
            <a:extLst>
              <a:ext uri="{FF2B5EF4-FFF2-40B4-BE49-F238E27FC236}">
                <a16:creationId xmlns:a16="http://schemas.microsoft.com/office/drawing/2014/main" id="{889CF6C9-D0B3-F142-B3BA-0069DA0D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203" y="3652864"/>
            <a:ext cx="1437875" cy="7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Jo Cox Foundation Jobs &amp; Projects | The Dots">
            <a:extLst>
              <a:ext uri="{FF2B5EF4-FFF2-40B4-BE49-F238E27FC236}">
                <a16:creationId xmlns:a16="http://schemas.microsoft.com/office/drawing/2014/main" id="{7A0F3BFF-2692-E149-B25A-C7D894AE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63" y="5169410"/>
            <a:ext cx="1031988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nn-medicine-logo – FringeArts">
            <a:extLst>
              <a:ext uri="{FF2B5EF4-FFF2-40B4-BE49-F238E27FC236}">
                <a16:creationId xmlns:a16="http://schemas.microsoft.com/office/drawing/2014/main" id="{4D46158C-9E57-5D4A-BFB6-624345CCD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11" y="6034094"/>
            <a:ext cx="2151927" cy="7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7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Image result for hong kong masks 2003">
            <a:extLst>
              <a:ext uri="{FF2B5EF4-FFF2-40B4-BE49-F238E27FC236}">
                <a16:creationId xmlns:a16="http://schemas.microsoft.com/office/drawing/2014/main" id="{483FF9A6-138B-AA48-9CAE-AEFF62D05E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 r="1" b="933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hong kong students taking exams wearing a mask">
            <a:extLst>
              <a:ext uri="{FF2B5EF4-FFF2-40B4-BE49-F238E27FC236}">
                <a16:creationId xmlns:a16="http://schemas.microsoft.com/office/drawing/2014/main" id="{36E286E0-5967-E245-A522-D255C8C27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7" r="3" b="2834"/>
          <a:stretch/>
        </p:blipFill>
        <p:spPr bwMode="auto">
          <a:xfrm>
            <a:off x="196850" y="171718"/>
            <a:ext cx="4561861" cy="31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hong kong sars 2003">
            <a:extLst>
              <a:ext uri="{FF2B5EF4-FFF2-40B4-BE49-F238E27FC236}">
                <a16:creationId xmlns:a16="http://schemas.microsoft.com/office/drawing/2014/main" id="{D7F04C35-EACC-1545-B633-19D3688A7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21585" b="-3"/>
          <a:stretch/>
        </p:blipFill>
        <p:spPr bwMode="auto">
          <a:xfrm>
            <a:off x="4758712" y="193797"/>
            <a:ext cx="4289606" cy="31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ong kong public alcohol dispensers">
            <a:extLst>
              <a:ext uri="{FF2B5EF4-FFF2-40B4-BE49-F238E27FC236}">
                <a16:creationId xmlns:a16="http://schemas.microsoft.com/office/drawing/2014/main" id="{259F5F3C-3292-0C43-92AB-9E62D5989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9069711" y="193797"/>
            <a:ext cx="2904046" cy="32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hong kong public alcohol dispensers">
            <a:extLst>
              <a:ext uri="{FF2B5EF4-FFF2-40B4-BE49-F238E27FC236}">
                <a16:creationId xmlns:a16="http://schemas.microsoft.com/office/drawing/2014/main" id="{55C03D43-D710-594D-A77D-DE67C2BA9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175456" y="3348356"/>
            <a:ext cx="2984237" cy="3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hong kong public alcohol dispensers">
            <a:extLst>
              <a:ext uri="{FF2B5EF4-FFF2-40B4-BE49-F238E27FC236}">
                <a16:creationId xmlns:a16="http://schemas.microsoft.com/office/drawing/2014/main" id="{1CB7CA8B-40B0-8F49-80D2-08679D877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3159693" y="3370435"/>
            <a:ext cx="2984237" cy="3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hong kong public alcohol dispensers">
            <a:extLst>
              <a:ext uri="{FF2B5EF4-FFF2-40B4-BE49-F238E27FC236}">
                <a16:creationId xmlns:a16="http://schemas.microsoft.com/office/drawing/2014/main" id="{FD248622-84D6-8346-9E17-538E7DE89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6143930" y="3368636"/>
            <a:ext cx="2984237" cy="3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hong kong public alcohol dispensers">
            <a:extLst>
              <a:ext uri="{FF2B5EF4-FFF2-40B4-BE49-F238E27FC236}">
                <a16:creationId xmlns:a16="http://schemas.microsoft.com/office/drawing/2014/main" id="{41856A38-AFBA-044B-8A4C-5A6067CEC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9010913" y="3368635"/>
            <a:ext cx="2984237" cy="3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45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Image result for hong kong masks 2003">
            <a:extLst>
              <a:ext uri="{FF2B5EF4-FFF2-40B4-BE49-F238E27FC236}">
                <a16:creationId xmlns:a16="http://schemas.microsoft.com/office/drawing/2014/main" id="{483FF9A6-138B-AA48-9CAE-AEFF62D05E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 r="1" b="933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hong kong students taking exams wearing a mask">
            <a:extLst>
              <a:ext uri="{FF2B5EF4-FFF2-40B4-BE49-F238E27FC236}">
                <a16:creationId xmlns:a16="http://schemas.microsoft.com/office/drawing/2014/main" id="{36E286E0-5967-E245-A522-D255C8C27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7" r="3" b="2834"/>
          <a:stretch/>
        </p:blipFill>
        <p:spPr bwMode="auto">
          <a:xfrm>
            <a:off x="196850" y="171718"/>
            <a:ext cx="4561861" cy="31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hong kong sars 2003">
            <a:extLst>
              <a:ext uri="{FF2B5EF4-FFF2-40B4-BE49-F238E27FC236}">
                <a16:creationId xmlns:a16="http://schemas.microsoft.com/office/drawing/2014/main" id="{D7F04C35-EACC-1545-B633-19D3688A7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21585" b="-3"/>
          <a:stretch/>
        </p:blipFill>
        <p:spPr bwMode="auto">
          <a:xfrm>
            <a:off x="4758712" y="193797"/>
            <a:ext cx="4289606" cy="31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ong kong public alcohol dispensers">
            <a:extLst>
              <a:ext uri="{FF2B5EF4-FFF2-40B4-BE49-F238E27FC236}">
                <a16:creationId xmlns:a16="http://schemas.microsoft.com/office/drawing/2014/main" id="{259F5F3C-3292-0C43-92AB-9E62D5989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9069711" y="193797"/>
            <a:ext cx="2904046" cy="32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hong kong public alcohol dispensers">
            <a:extLst>
              <a:ext uri="{FF2B5EF4-FFF2-40B4-BE49-F238E27FC236}">
                <a16:creationId xmlns:a16="http://schemas.microsoft.com/office/drawing/2014/main" id="{55C03D43-D710-594D-A77D-DE67C2BA9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175456" y="3348356"/>
            <a:ext cx="2984237" cy="3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hong kong public alcohol dispensers">
            <a:extLst>
              <a:ext uri="{FF2B5EF4-FFF2-40B4-BE49-F238E27FC236}">
                <a16:creationId xmlns:a16="http://schemas.microsoft.com/office/drawing/2014/main" id="{1CB7CA8B-40B0-8F49-80D2-08679D877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3159693" y="3370435"/>
            <a:ext cx="2984237" cy="3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hong kong public alcohol dispensers">
            <a:extLst>
              <a:ext uri="{FF2B5EF4-FFF2-40B4-BE49-F238E27FC236}">
                <a16:creationId xmlns:a16="http://schemas.microsoft.com/office/drawing/2014/main" id="{FD248622-84D6-8346-9E17-538E7DE89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6143930" y="3368636"/>
            <a:ext cx="2984237" cy="3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hong kong public alcohol dispensers">
            <a:extLst>
              <a:ext uri="{FF2B5EF4-FFF2-40B4-BE49-F238E27FC236}">
                <a16:creationId xmlns:a16="http://schemas.microsoft.com/office/drawing/2014/main" id="{41856A38-AFBA-044B-8A4C-5A6067CEC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9010913" y="3368635"/>
            <a:ext cx="2984237" cy="3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hong kong sars 2003 newsweek">
            <a:extLst>
              <a:ext uri="{FF2B5EF4-FFF2-40B4-BE49-F238E27FC236}">
                <a16:creationId xmlns:a16="http://schemas.microsoft.com/office/drawing/2014/main" id="{BA96920F-6D2F-3143-8867-884A7CBC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04" y="3002093"/>
            <a:ext cx="2904046" cy="36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0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Image result for hong kong masks 2003">
            <a:extLst>
              <a:ext uri="{FF2B5EF4-FFF2-40B4-BE49-F238E27FC236}">
                <a16:creationId xmlns:a16="http://schemas.microsoft.com/office/drawing/2014/main" id="{483FF9A6-138B-AA48-9CAE-AEFF62D05E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 r="1" b="933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hong kong students taking exams wearing a mask">
            <a:extLst>
              <a:ext uri="{FF2B5EF4-FFF2-40B4-BE49-F238E27FC236}">
                <a16:creationId xmlns:a16="http://schemas.microsoft.com/office/drawing/2014/main" id="{36E286E0-5967-E245-A522-D255C8C27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7" r="3" b="2834"/>
          <a:stretch/>
        </p:blipFill>
        <p:spPr bwMode="auto">
          <a:xfrm>
            <a:off x="196850" y="171718"/>
            <a:ext cx="4561861" cy="31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hong kong sars 2003">
            <a:extLst>
              <a:ext uri="{FF2B5EF4-FFF2-40B4-BE49-F238E27FC236}">
                <a16:creationId xmlns:a16="http://schemas.microsoft.com/office/drawing/2014/main" id="{D7F04C35-EACC-1545-B633-19D3688A7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21585" b="-3"/>
          <a:stretch/>
        </p:blipFill>
        <p:spPr bwMode="auto">
          <a:xfrm>
            <a:off x="4758712" y="193797"/>
            <a:ext cx="4289606" cy="31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ong kong public alcohol dispensers">
            <a:extLst>
              <a:ext uri="{FF2B5EF4-FFF2-40B4-BE49-F238E27FC236}">
                <a16:creationId xmlns:a16="http://schemas.microsoft.com/office/drawing/2014/main" id="{259F5F3C-3292-0C43-92AB-9E62D5989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9069711" y="193797"/>
            <a:ext cx="2904046" cy="32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hong kong public alcohol dispensers">
            <a:extLst>
              <a:ext uri="{FF2B5EF4-FFF2-40B4-BE49-F238E27FC236}">
                <a16:creationId xmlns:a16="http://schemas.microsoft.com/office/drawing/2014/main" id="{A6FE3DA9-ADE4-0246-B845-3E7D66788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9" b="2"/>
          <a:stretch/>
        </p:blipFill>
        <p:spPr bwMode="auto">
          <a:xfrm>
            <a:off x="9010913" y="3368635"/>
            <a:ext cx="2984237" cy="33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hong kong airport temperature check">
            <a:extLst>
              <a:ext uri="{FF2B5EF4-FFF2-40B4-BE49-F238E27FC236}">
                <a16:creationId xmlns:a16="http://schemas.microsoft.com/office/drawing/2014/main" id="{534D370B-30FB-A541-959F-42F67BB72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2013" r="6791" b="-1"/>
          <a:stretch/>
        </p:blipFill>
        <p:spPr bwMode="auto">
          <a:xfrm>
            <a:off x="4682441" y="3299693"/>
            <a:ext cx="4387270" cy="33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hong kong airport temperature check">
            <a:extLst>
              <a:ext uri="{FF2B5EF4-FFF2-40B4-BE49-F238E27FC236}">
                <a16:creationId xmlns:a16="http://schemas.microsoft.com/office/drawing/2014/main" id="{180B056D-CF99-7946-BE4D-16686E5B1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0" b="-5"/>
          <a:stretch/>
        </p:blipFill>
        <p:spPr bwMode="auto">
          <a:xfrm>
            <a:off x="196850" y="3332489"/>
            <a:ext cx="4561861" cy="33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hong kong sars 2003 newsweek">
            <a:extLst>
              <a:ext uri="{FF2B5EF4-FFF2-40B4-BE49-F238E27FC236}">
                <a16:creationId xmlns:a16="http://schemas.microsoft.com/office/drawing/2014/main" id="{7D601459-9033-9C4F-A598-F483BE628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04" y="3002093"/>
            <a:ext cx="2904046" cy="36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hong kong cleaning robot">
            <a:extLst>
              <a:ext uri="{FF2B5EF4-FFF2-40B4-BE49-F238E27FC236}">
                <a16:creationId xmlns:a16="http://schemas.microsoft.com/office/drawing/2014/main" id="{8CA1F432-EACD-F94A-AF00-A5CB37BB6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8"/>
          <a:stretch/>
        </p:blipFill>
        <p:spPr bwMode="auto">
          <a:xfrm>
            <a:off x="9069710" y="3146156"/>
            <a:ext cx="2904046" cy="35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74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B318EC19-A8C6-6D49-B743-2A28C1A03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9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1452" b="1">
                <a:latin typeface="Arial" panose="020B0604020202020204" pitchFamily="34" charset="0"/>
              </a:rPr>
              <a:t>Data on severe acute respiratory syndrome in Hong Kong, March–June 2003.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620215-F0EB-5047-993E-0FBA2D71C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990" y="6221846"/>
            <a:ext cx="816565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E0AB7040-BB9C-1043-B556-5EDB11CB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2" y="994410"/>
            <a:ext cx="10673883" cy="456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6DEBF2FA-EB5E-1446-9471-D4F7BF4ED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72" y="6381311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089" b="1" dirty="0">
                <a:latin typeface="Arial" panose="020B0604020202020204" pitchFamily="34" charset="0"/>
              </a:rPr>
              <a:t>S H Lee J </a:t>
            </a:r>
            <a:r>
              <a:rPr lang="en-GB" altLang="en-US" sz="1089" b="1" dirty="0" err="1">
                <a:latin typeface="Arial" panose="020B0604020202020204" pitchFamily="34" charset="0"/>
              </a:rPr>
              <a:t>Epidemiol</a:t>
            </a:r>
            <a:r>
              <a:rPr lang="en-GB" altLang="en-US" sz="1089" b="1" dirty="0">
                <a:latin typeface="Arial" panose="020B0604020202020204" pitchFamily="34" charset="0"/>
              </a:rPr>
              <a:t> Community Health 2003;57:652-654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0FCD1D09-1875-CF43-85BE-B27481CD8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72" y="6631240"/>
            <a:ext cx="4931078" cy="22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907" dirty="0">
                <a:latin typeface="Arial" panose="020B0604020202020204" pitchFamily="34" charset="0"/>
              </a:rPr>
              <a:t>©2003 by BMJ Publishing Group Ltd</a:t>
            </a:r>
          </a:p>
        </p:txBody>
      </p:sp>
    </p:spTree>
    <p:extLst>
      <p:ext uri="{BB962C8B-B14F-4D97-AF65-F5344CB8AC3E}">
        <p14:creationId xmlns:p14="http://schemas.microsoft.com/office/powerpoint/2010/main" val="32170149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3698</TotalTime>
  <Words>3150</Words>
  <Application>Microsoft Macintosh PowerPoint</Application>
  <PresentationFormat>Widescreen</PresentationFormat>
  <Paragraphs>644</Paragraphs>
  <Slides>55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Baghdad</vt:lpstr>
      <vt:lpstr>Calibri</vt:lpstr>
      <vt:lpstr>Calibri Light</vt:lpstr>
      <vt:lpstr>Times</vt:lpstr>
      <vt:lpstr>Wingdings</vt:lpstr>
      <vt:lpstr>Office Theme</vt:lpstr>
      <vt:lpstr>Lockdown 3.0:  Findings from the UCL-Penn Global COVID Mental Health Study</vt:lpstr>
      <vt:lpstr>Why am I doing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Aims</vt:lpstr>
      <vt:lpstr>GlobalCOVIDStudy.com</vt:lpstr>
      <vt:lpstr>GlobalCOVIDStudy.com   </vt:lpstr>
      <vt:lpstr>GlobalCOVIDStudy.com</vt:lpstr>
      <vt:lpstr>GlobalCOVIDStudy.com     </vt:lpstr>
      <vt:lpstr>Age and mental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has caused you the most stress? How has this changed?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Should a vaccine be available to you in the next couple of months, how likely are you to take it?  </vt:lpstr>
      <vt:lpstr>Our participants said:</vt:lpstr>
      <vt:lpstr>Why?</vt:lpstr>
      <vt:lpstr>Why?</vt:lpstr>
      <vt:lpstr>Why?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People spoke about…</vt:lpstr>
      <vt:lpstr>PowerPoint Presentation</vt:lpstr>
      <vt:lpstr>PowerPoint Presentation</vt:lpstr>
      <vt:lpstr>What now?</vt:lpstr>
      <vt:lpstr>GlobalCOVIDStudy.com   </vt:lpstr>
      <vt:lpstr>GlobalCOVIDStudy.com   </vt:lpstr>
      <vt:lpstr>Lockdown 3.0:  Findings from the UCL-Penn Global COVID Mental Health Study</vt:lpstr>
      <vt:lpstr>Extras</vt:lpstr>
      <vt:lpstr> </vt:lpstr>
      <vt:lpstr>PowerPoint Presentation</vt:lpstr>
      <vt:lpstr>Other COVID Studies &amp;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from Lockdown:  Findings from the UCL-Penn Global COVID Mental Health Study</dc:title>
  <dc:creator>Wong, Keri</dc:creator>
  <cp:lastModifiedBy>Wong, Keri</cp:lastModifiedBy>
  <cp:revision>221</cp:revision>
  <dcterms:created xsi:type="dcterms:W3CDTF">2020-12-03T17:42:37Z</dcterms:created>
  <dcterms:modified xsi:type="dcterms:W3CDTF">2021-02-09T11:58:26Z</dcterms:modified>
</cp:coreProperties>
</file>